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4"/>
    <p:sldMasterId id="2147483759" r:id="rId5"/>
    <p:sldMasterId id="2147483737" r:id="rId6"/>
    <p:sldMasterId id="2147483772" r:id="rId7"/>
  </p:sldMasterIdLst>
  <p:notesMasterIdLst>
    <p:notesMasterId r:id="rId29"/>
  </p:notesMasterIdLst>
  <p:handoutMasterIdLst>
    <p:handoutMasterId r:id="rId30"/>
  </p:handoutMasterIdLst>
  <p:sldIdLst>
    <p:sldId id="256" r:id="rId8"/>
    <p:sldId id="257" r:id="rId9"/>
    <p:sldId id="342" r:id="rId10"/>
    <p:sldId id="338" r:id="rId11"/>
    <p:sldId id="339" r:id="rId12"/>
    <p:sldId id="340" r:id="rId13"/>
    <p:sldId id="341" r:id="rId14"/>
    <p:sldId id="343" r:id="rId15"/>
    <p:sldId id="337" r:id="rId16"/>
    <p:sldId id="318" r:id="rId17"/>
    <p:sldId id="353" r:id="rId18"/>
    <p:sldId id="348" r:id="rId19"/>
    <p:sldId id="349" r:id="rId20"/>
    <p:sldId id="350" r:id="rId21"/>
    <p:sldId id="351" r:id="rId22"/>
    <p:sldId id="352" r:id="rId23"/>
    <p:sldId id="282" r:id="rId24"/>
    <p:sldId id="344" r:id="rId25"/>
    <p:sldId id="346" r:id="rId26"/>
    <p:sldId id="345" r:id="rId27"/>
    <p:sldId id="347" r:id="rId28"/>
  </p:sldIdLst>
  <p:sldSz cx="9144000" cy="5143500" type="screen16x9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4AC"/>
    <a:srgbClr val="65A7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30"/>
    <p:restoredTop sz="94694"/>
  </p:normalViewPr>
  <p:slideViewPr>
    <p:cSldViewPr snapToGrid="0" snapToObjects="1" showGuides="1">
      <p:cViewPr varScale="1">
        <p:scale>
          <a:sx n="167" d="100"/>
          <a:sy n="167" d="100"/>
        </p:scale>
        <p:origin x="348" y="1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80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5E597F3-788C-AB48-AEA0-468845FF64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08E1F5C-F8D2-BB41-B836-F85B0A2675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91247-99FD-324D-85D0-8477EAB84D4B}" type="datetimeFigureOut">
              <a:rPr lang="de-DE" smtClean="0"/>
              <a:t>02.06.2025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3E0DC5-B5A4-EE46-ADCD-56A906D88B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E12919-8328-2447-90C7-E9752054BD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DE5FA-836F-F248-9C9A-FB6FD7187E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8565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CE900-FC75-4003-AD02-E33092544473}" type="datetimeFigureOut">
              <a:rPr lang="de-DE" smtClean="0"/>
              <a:t>02.06.2025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6DE1E-17AC-4E2E-86AE-288C61B27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4136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FB5E-B8C1-C9F5-3ED1-A16D9094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2D2E5CB-14F2-D05A-655F-2D628DEA6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28AB6BD-92DE-868F-8AFF-B5CF0F564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/>
              <a:t>Umweltamt/Götzhaber</a:t>
            </a:r>
          </a:p>
          <a:p>
            <a:endParaRPr lang="de-DE"/>
          </a:p>
          <a:p>
            <a:r>
              <a:rPr lang="de-DE"/>
              <a:t>Ausgehend vom bestehenden FW-Versorgungsgebiet (FW-Leitungen und 35m Puffer um FW-Hauptleitung) und Wärmedichtekarte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/>
              <a:t>Verdichtungsgebiet (35m um FW-Leitung)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/>
              <a:t>Nähe Netz und hohe Wärmedichte (&gt; 40 GWh/km²) -&gt; Wärmenetz-Potenzialgebiet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/>
              <a:t>Abseits Netz aber hohe Wärmedichte (&gt; 40 GWh/km²) -&gt; Inselnetz – Neuerrichtungsgebiet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/>
              <a:t>Alles außerhalb: dezentrale Wärmeversorgung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endParaRPr lang="de-DE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/>
              <a:t>Zone A: ca. 41% der Gebäude/Gebäudekomplexe bzw. 69% des Wärmebedarfs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/>
              <a:t>Zone B und B+: ca. 22% der Gebäude/Gebäudekomplexe bzw. 17% des Wärmebedarfs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/>
              <a:t>Zone C: ca. 37% der Gebäude/Gebäudekomplexe bzw. 14% des Wärmebedarfs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F48699-E974-BF30-913A-8D83A44AE3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48ADD-957F-D44B-82D2-EB4E567608CB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3966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A14 Oliver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48ADD-957F-D44B-82D2-EB4E567608CB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126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F2C13D9-0399-CE47-9F0F-DB3804FFFFE6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3024188" y="0"/>
            <a:ext cx="6119812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45D818FB-6A67-D049-A194-DC98F9CFBC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884C633-6660-1741-B95A-6CC7287297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87926" y="4419333"/>
            <a:ext cx="111521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031164B-F797-2943-BEFB-CE55E37D851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00" y="933009"/>
            <a:ext cx="2445773" cy="1135749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defRPr lang="en-US" sz="30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r>
              <a:rPr lang="de-DE" dirty="0"/>
              <a:t> bearbeiten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A4559BF-8A50-9640-9292-4767DF6DFB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00" y="2369740"/>
            <a:ext cx="2444407" cy="33954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14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DD0D2C-2E54-A746-818C-7023B453A1F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88000" y="3050984"/>
            <a:ext cx="2445773" cy="25219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0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marL="171450" lvl="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</a:pPr>
            <a:r>
              <a:rPr lang="de-DE" dirty="0"/>
              <a:t>Mastertextformat bearbeiten</a:t>
            </a:r>
          </a:p>
        </p:txBody>
      </p:sp>
      <p:sp>
        <p:nvSpPr>
          <p:cNvPr id="13" name="Textplatzhalter 22">
            <a:extLst>
              <a:ext uri="{FF2B5EF4-FFF2-40B4-BE49-F238E27FC236}">
                <a16:creationId xmlns:a16="http://schemas.microsoft.com/office/drawing/2014/main" id="{B9B685AD-8549-FC4C-9A92-23CC4ED5BE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999" y="3698270"/>
            <a:ext cx="2445773" cy="25030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400" b="1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3982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F2C13D9-0399-CE47-9F0F-DB3804FFFFE6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3024188" y="0"/>
            <a:ext cx="6119812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8000" y="933009"/>
            <a:ext cx="2445773" cy="1135749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defRPr lang="en-US" sz="30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r>
              <a:rPr lang="de-DE" dirty="0"/>
              <a:t>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000" y="2369740"/>
            <a:ext cx="2444407" cy="33954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1400" i="0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45D818FB-6A67-D049-A194-DC98F9CFBC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EB15888-3C40-7A42-840D-D1F6F4A6628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88000" y="3050984"/>
            <a:ext cx="2445773" cy="25219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0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marL="171450" lvl="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</a:pPr>
            <a:r>
              <a:rPr lang="de-DE" dirty="0"/>
              <a:t>Mastertextformat bearbeiten</a:t>
            </a:r>
          </a:p>
        </p:txBody>
      </p:sp>
      <p:sp>
        <p:nvSpPr>
          <p:cNvPr id="17" name="Textplatzhalter 22">
            <a:extLst>
              <a:ext uri="{FF2B5EF4-FFF2-40B4-BE49-F238E27FC236}">
                <a16:creationId xmlns:a16="http://schemas.microsoft.com/office/drawing/2014/main" id="{5C19DE65-A232-E049-AFE7-5F6ECF6068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999" y="3698270"/>
            <a:ext cx="2445773" cy="25030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400" b="1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8BDEBE7-D68D-BF40-A8FD-A9E786CDA2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87926" y="4419333"/>
            <a:ext cx="111521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466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_Titel_und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A580CAF7-70D5-2443-A9E2-F9EC1AAFD4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CC88DBB-ACB9-C24D-A508-5C37A5700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512671"/>
            <a:ext cx="4967288" cy="26178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4FA8397-6A96-3240-A7D7-F6E45BA3F1FD}"/>
              </a:ext>
            </a:extLst>
          </p:cNvPr>
          <p:cNvSpPr/>
          <p:nvPr userDrawn="1"/>
        </p:nvSpPr>
        <p:spPr>
          <a:xfrm>
            <a:off x="9357674" y="987425"/>
            <a:ext cx="275767" cy="2757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5CA1CA-6F47-2946-80C1-C406B0E94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0924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-Abschnitt_Ue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9F92BCB-6A3B-064D-A4C3-0CF71030D68F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3024188" y="0"/>
            <a:ext cx="6119812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DC0887D-016A-0C44-8292-05A1D8964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8" name="Textplatzhalter 22">
            <a:extLst>
              <a:ext uri="{FF2B5EF4-FFF2-40B4-BE49-F238E27FC236}">
                <a16:creationId xmlns:a16="http://schemas.microsoft.com/office/drawing/2014/main" id="{ACDD5E09-2EE9-2145-9D8F-CBE8EE59F4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999" y="2120849"/>
            <a:ext cx="2445773" cy="184362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600" b="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FD5C50B-6670-CA47-8711-C58BB700E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442638" cy="993775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5240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4_Ein_Inhal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A0F695-2659-BF4C-961F-F6CF9C97E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442638" cy="99377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FB170827-865E-DE4C-B3A7-C77A07D6E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512671"/>
            <a:ext cx="4967288" cy="26178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64274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5_Ein_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4519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3" name="Textplatzhalter 22">
            <a:extLst>
              <a:ext uri="{FF2B5EF4-FFF2-40B4-BE49-F238E27FC236}">
                <a16:creationId xmlns:a16="http://schemas.microsoft.com/office/drawing/2014/main" id="{9A1A296C-6D55-F44E-8FC0-DAB8B112A20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00451" y="1511636"/>
            <a:ext cx="4967288" cy="26178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 typeface="Arial" panose="020B0604020202020204" pitchFamily="34" charset="0"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r>
              <a:rPr lang="de-DE" dirty="0"/>
              <a:t/>
            </a:r>
            <a:br>
              <a:rPr lang="de-DE" dirty="0"/>
            </a:br>
            <a:endParaRPr lang="de-DE" dirty="0"/>
          </a:p>
          <a:p>
            <a:pPr lvl="0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A0F695-2659-BF4C-961F-F6CF9C97E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442638" cy="993775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9795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6_Ein_Inhal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9DF76-A8B7-3440-9766-629E6DE0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020B72-6921-0744-BA20-B2EF83688975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3024188" y="0"/>
            <a:ext cx="6119812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EF55ABC9-7C2C-4D4F-9052-6CEF732248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5" name="Textplatzhalter 22">
            <a:extLst>
              <a:ext uri="{FF2B5EF4-FFF2-40B4-BE49-F238E27FC236}">
                <a16:creationId xmlns:a16="http://schemas.microsoft.com/office/drawing/2014/main" id="{D1C3818B-4876-434A-B226-1EFFC42CCF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999" y="2120849"/>
            <a:ext cx="2445773" cy="184362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de-DE" sz="1600" b="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5556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7_Zwei_Inhalte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049CD6E8-CB57-214D-B7D9-38FF6F210E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1" y="1512671"/>
            <a:ext cx="2376488" cy="26178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27763" y="1511232"/>
            <a:ext cx="2339975" cy="2619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0667970E-4FC5-4F48-877D-C98F2F8C269A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" name="Rechteck 14">
            <a:extLst>
              <a:ext uri="{FF2B5EF4-FFF2-40B4-BE49-F238E27FC236}">
                <a16:creationId xmlns:a16="http://schemas.microsoft.com/office/drawing/2014/main" id="{8ECA75C9-9134-7043-8800-DB5E4E0F46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D34A99-75DC-F441-B238-1D3662EB0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9555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8_Zwei_Inhalte_Tex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049CD6E8-CB57-214D-B7D9-38FF6F210E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27763" y="1512672"/>
            <a:ext cx="2339975" cy="26178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4" name="Textplatzhalter 22">
            <a:extLst>
              <a:ext uri="{FF2B5EF4-FFF2-40B4-BE49-F238E27FC236}">
                <a16:creationId xmlns:a16="http://schemas.microsoft.com/office/drawing/2014/main" id="{AF5BD874-A15F-4D47-995A-15A5356132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00450" y="1512671"/>
            <a:ext cx="2376488" cy="26178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5E5259CD-EF3D-0040-8061-53D7DE8EBDB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E8F2113-662B-1F49-AFCE-F80E077292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EBE185-183A-C446-AC63-2C34D67E2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812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tadt_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839B0868-0A81-1643-AAC7-018B67FD99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>
              <a:solidFill>
                <a:srgbClr val="000000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89AF58C-3486-A74A-884B-7D618CC603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E51311B-C04E-BA48-BBF5-B8BF976A64FA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23A42466-30C2-754F-9667-B0493A40C9F9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1FF8D039-DB78-994D-BE4D-1ABCC90FF3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0449" y="1361309"/>
            <a:ext cx="5040000" cy="27947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lang="de-DE" sz="1600" i="1" kern="1200" dirty="0" smtClean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1pPr>
            <a:lvl2pPr marL="514350" indent="-171450">
              <a:lnSpc>
                <a:spcPct val="100000"/>
              </a:lnSpc>
              <a:spcBef>
                <a:spcPts val="600"/>
              </a:spcBef>
              <a:buClr>
                <a:srgbClr val="65A73E"/>
              </a:buClr>
              <a:buFont typeface="Arial" panose="020B0604020202020204" pitchFamily="34" charset="0"/>
              <a:buChar char="•"/>
              <a:defRPr lang="de-DE" sz="1200" i="1" kern="1200" dirty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2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8" name="Textplatzhalter 5">
            <a:extLst>
              <a:ext uri="{FF2B5EF4-FFF2-40B4-BE49-F238E27FC236}">
                <a16:creationId xmlns:a16="http://schemas.microsoft.com/office/drawing/2014/main" id="{1FA975FD-4A06-9641-BC70-8F25FA566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9" name="Textplatzhalter 5">
            <a:extLst>
              <a:ext uri="{FF2B5EF4-FFF2-40B4-BE49-F238E27FC236}">
                <a16:creationId xmlns:a16="http://schemas.microsoft.com/office/drawing/2014/main" id="{737FD1AF-5435-1B4D-AC3F-9700402805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272" y="933009"/>
            <a:ext cx="2520000" cy="324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747225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68">
          <p15:clr>
            <a:srgbClr val="FBAE40"/>
          </p15:clr>
        </p15:guide>
        <p15:guide id="3" orient="horz" pos="713">
          <p15:clr>
            <a:srgbClr val="FBAE40"/>
          </p15:clr>
        </p15:guide>
        <p15:guide id="4" orient="horz" pos="2527">
          <p15:clr>
            <a:srgbClr val="FBAE40"/>
          </p15:clr>
        </p15:guide>
        <p15:guide id="5" pos="4218">
          <p15:clr>
            <a:srgbClr val="FBAE40"/>
          </p15:clr>
        </p15:guide>
        <p15:guide id="6" pos="38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1_Bild_Ein_Inhal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485E0B3E-CFB4-8D45-9F40-84FD42752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512671"/>
            <a:ext cx="4967288" cy="2741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5E0B790A-BDDD-8F4A-9667-AEC864EE9C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i="0"/>
            </a:lvl1pPr>
          </a:lstStyle>
          <a:p>
            <a:pPr lvl="0"/>
            <a:endParaRPr lang="de-DE" noProof="0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C0089996-2C55-224D-B377-D289DC2665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92632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2_Bild_Ein_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5E0B790A-BDDD-8F4A-9667-AEC864EE9C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i="0"/>
            </a:lvl1pPr>
          </a:lstStyle>
          <a:p>
            <a:pPr lvl="0"/>
            <a:endParaRPr lang="de-DE" noProof="0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C0089996-2C55-224D-B377-D289DC2665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8" name="Textplatzhalter 22">
            <a:extLst>
              <a:ext uri="{FF2B5EF4-FFF2-40B4-BE49-F238E27FC236}">
                <a16:creationId xmlns:a16="http://schemas.microsoft.com/office/drawing/2014/main" id="{F0C4C1DC-308C-5C4B-BF30-E1B64F465D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00451" y="1512671"/>
            <a:ext cx="4967288" cy="26178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80887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3_Bild-gross_Ein_Inhal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732588" y="1045553"/>
            <a:ext cx="2160587" cy="45769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485E0B3E-CFB4-8D45-9F40-84FD42752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2588" y="1787210"/>
            <a:ext cx="2160587" cy="24923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DE4F852-5682-C24B-92DC-D9089EED2ABA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0"/>
            <a:ext cx="6156325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           </a:t>
            </a:r>
            <a:endParaRPr lang="en-US" noProof="0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0A415491-F75A-B144-99AA-6C2E10582AB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96629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4_Bild-gross_Ein_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9642990-850F-5D4B-BAB1-DDC013FC73DB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0B7578C3-83F9-F54C-BDF0-74A213DBAC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000CB2-E799-CA45-89E5-A60A0A81A9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732588" y="1045554"/>
            <a:ext cx="2160587" cy="45769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DE4F852-5682-C24B-92DC-D9089EED2ABA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0"/>
            <a:ext cx="6156325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           </a:t>
            </a:r>
            <a:endParaRPr lang="en-US" noProof="0" dirty="0"/>
          </a:p>
        </p:txBody>
      </p:sp>
      <p:sp>
        <p:nvSpPr>
          <p:cNvPr id="13" name="Textplatzhalter 22">
            <a:extLst>
              <a:ext uri="{FF2B5EF4-FFF2-40B4-BE49-F238E27FC236}">
                <a16:creationId xmlns:a16="http://schemas.microsoft.com/office/drawing/2014/main" id="{EE224B42-3227-8649-AC47-7433F02C66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32588" y="1787211"/>
            <a:ext cx="2160587" cy="184362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0A415491-F75A-B144-99AA-6C2E10582AB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4072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5_Bild_Zwei_Inhalte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049CD6E8-CB57-214D-B7D9-38FF6F210E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512671"/>
            <a:ext cx="2555875" cy="31941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7300" y="1512671"/>
            <a:ext cx="2555875" cy="3203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4" name="Bildplatzhalter 3">
            <a:extLst>
              <a:ext uri="{FF2B5EF4-FFF2-40B4-BE49-F238E27FC236}">
                <a16:creationId xmlns:a16="http://schemas.microsoft.com/office/drawing/2014/main" id="{7477E96D-0C13-134A-BAF8-BE38BD9C29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i="0"/>
            </a:lvl1pPr>
          </a:lstStyle>
          <a:p>
            <a:pPr lvl="0"/>
            <a:endParaRPr lang="de-DE" noProof="0" dirty="0"/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C2C4C5A0-6B4E-E14E-AC30-50117B49C0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71F43D01-0626-9945-BACD-5B4AD61BC214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Rechteck 16">
            <a:extLst>
              <a:ext uri="{FF2B5EF4-FFF2-40B4-BE49-F238E27FC236}">
                <a16:creationId xmlns:a16="http://schemas.microsoft.com/office/drawing/2014/main" id="{887AE48D-7889-0B44-9EDA-51A72C04203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090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6_Bild_Zwei_Inhalte_Text_Aufzae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07CB852-63CC-304D-86E3-CA197155AE38}"/>
              </a:ext>
            </a:extLst>
          </p:cNvPr>
          <p:cNvSpPr txBox="1">
            <a:spLocks/>
          </p:cNvSpPr>
          <p:nvPr userDrawn="1"/>
        </p:nvSpPr>
        <p:spPr>
          <a:xfrm>
            <a:off x="288000" y="645917"/>
            <a:ext cx="2445773" cy="118322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49CD6E8-CB57-214D-B7D9-38FF6F210E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1045554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7300" y="1512671"/>
            <a:ext cx="2555875" cy="3203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4" name="Textplatzhalter 22">
            <a:extLst>
              <a:ext uri="{FF2B5EF4-FFF2-40B4-BE49-F238E27FC236}">
                <a16:creationId xmlns:a16="http://schemas.microsoft.com/office/drawing/2014/main" id="{AF5BD874-A15F-4D47-995A-15A5356132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00450" y="1512671"/>
            <a:ext cx="2555876" cy="319414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2B99E462-CD06-A94D-B3EC-DA223344BA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i="0"/>
            </a:lvl1pPr>
          </a:lstStyle>
          <a:p>
            <a:pPr lvl="0"/>
            <a:endParaRPr lang="de-DE" noProof="0" dirty="0"/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AB796C77-3683-3740-BA14-22B75B53D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6200000">
            <a:off x="-6277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0345D71D-4B5C-0D44-9C9C-741BF6449E15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Rechteck 16">
            <a:extLst>
              <a:ext uri="{FF2B5EF4-FFF2-40B4-BE49-F238E27FC236}">
                <a16:creationId xmlns:a16="http://schemas.microsoft.com/office/drawing/2014/main" id="{D87825CB-6B60-424D-B581-E1F32CB9F0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107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1_Titel_und_Inhal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A580CAF7-70D5-2443-A9E2-F9EC1AAFD4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646140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CC88DBB-ACB9-C24D-A508-5C37A5700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2136286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1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Titelplatzhalter 3">
            <a:extLst>
              <a:ext uri="{FF2B5EF4-FFF2-40B4-BE49-F238E27FC236}">
                <a16:creationId xmlns:a16="http://schemas.microsoft.com/office/drawing/2014/main" id="{D9AD6D89-FDDD-FD41-8665-C4FE0274E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71212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2_Abschnitt_Ueberschrif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9F92BCB-6A3B-064D-A4C3-0CF71030D68F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0" y="1293541"/>
            <a:ext cx="9144000" cy="384996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DC0887D-016A-0C44-8292-05A1D8964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27573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3_Ein_Inhalt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2136286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2751034-E18F-CE44-B64C-22199CB69A91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28EC7EC-9442-0142-9B2F-683B14E653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B8DD24-4F26-3942-8A5F-D7E058707A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646139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6" name="Titelplatzhalter 3">
            <a:extLst>
              <a:ext uri="{FF2B5EF4-FFF2-40B4-BE49-F238E27FC236}">
                <a16:creationId xmlns:a16="http://schemas.microsoft.com/office/drawing/2014/main" id="{5997B5B1-7111-2D4B-97CE-B18BB5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32799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5_Zwei_Inhalte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2136287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1476" y="2136287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2751034-E18F-CE44-B64C-22199CB69A91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28EC7EC-9442-0142-9B2F-683B14E653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B8DD24-4F26-3942-8A5F-D7E058707A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646140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7" name="Titelplatzhalter 3">
            <a:extLst>
              <a:ext uri="{FF2B5EF4-FFF2-40B4-BE49-F238E27FC236}">
                <a16:creationId xmlns:a16="http://schemas.microsoft.com/office/drawing/2014/main" id="{37D87F9E-31EA-FB47-B37D-47B1A812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84494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6_Zwei_Inhalte_Text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B8F043BA-E27B-5244-A32C-5F3AC68EA97E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5FA5E6C0-8383-834B-A677-BE8CAB1204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037658A-2899-CF4B-92D2-0FF537CFB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2136287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182DB9B4-BDD2-174F-842C-EFD3423DD6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1476" y="2136287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755BD10-E2E5-FF4D-9754-1A47C9B7313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646140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0" name="Titelplatzhalter 3">
            <a:extLst>
              <a:ext uri="{FF2B5EF4-FFF2-40B4-BE49-F238E27FC236}">
                <a16:creationId xmlns:a16="http://schemas.microsoft.com/office/drawing/2014/main" id="{2A25C247-3400-AF4B-A8FC-F3DF88C3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623578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72025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1_Titel_und_Inhal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A580CAF7-70D5-2443-A9E2-F9EC1AAFD4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047907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CC88DBB-ACB9-C24D-A508-5C37A5700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538053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4FA8397-6A96-3240-A7D7-F6E45BA3F1FD}"/>
              </a:ext>
            </a:extLst>
          </p:cNvPr>
          <p:cNvSpPr/>
          <p:nvPr userDrawn="1"/>
        </p:nvSpPr>
        <p:spPr>
          <a:xfrm>
            <a:off x="9357674" y="987425"/>
            <a:ext cx="275767" cy="2757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2181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2_Abschnitt_Ueberschrif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9F92BCB-6A3B-064D-A4C3-0CF71030D68F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0" y="0"/>
            <a:ext cx="9144000" cy="514350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 i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DC0887D-016A-0C44-8292-05A1D8964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51882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3_Ein_Inhalt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537573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2751034-E18F-CE44-B64C-22199CB69A91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28EC7EC-9442-0142-9B2F-683B14E653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B8DD24-4F26-3942-8A5F-D7E058707A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047426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51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4_Ein_Inhalt_Text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B8F043BA-E27B-5244-A32C-5F3AC68EA97E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5FA5E6C0-8383-834B-A677-BE8CAB1204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5F35A1DD-866E-A045-BC3D-C6D3C0ACB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537573"/>
            <a:ext cx="5868988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3C7B827-F530-AD48-820C-AF8ECDBA7B7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1047426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32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5_Zwei_Inhalte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BEDEBFF-0913-1248-B459-814021A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420160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FE27135-22FF-7C43-B28A-38C2AC5739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1476" y="1420160"/>
            <a:ext cx="3420000" cy="27040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2751034-E18F-CE44-B64C-22199CB69A91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C28EC7EC-9442-0142-9B2F-683B14E653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B8DD24-4F26-3942-8A5F-D7E058707A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930013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9393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6_Zwei_Inhalte_Text_Aufzaehlung_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22">
            <a:extLst>
              <a:ext uri="{FF2B5EF4-FFF2-40B4-BE49-F238E27FC236}">
                <a16:creationId xmlns:a16="http://schemas.microsoft.com/office/drawing/2014/main" id="{AF5BD874-A15F-4D47-995A-15A5356132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63600" y="1420160"/>
            <a:ext cx="3420000" cy="295641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Clr>
                <a:srgbClr val="0084AC"/>
              </a:buClr>
              <a:buFontTx/>
              <a:buNone/>
              <a:defRPr lang="de-DE" sz="1600" b="0" i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B8F043BA-E27B-5244-A32C-5F3AC68EA97E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5FA5E6C0-8383-834B-A677-BE8CAB1204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1418ED8F-B5F8-0D41-9385-8FF8A87065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1476" y="1420160"/>
            <a:ext cx="3420000" cy="29564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CA1168D-8C20-9642-99FB-217992531B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3600" y="930014"/>
            <a:ext cx="5868988" cy="2255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93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5335E043-B174-7E4E-B2FD-7205C1FE7BFA}"/>
              </a:ext>
            </a:extLst>
          </p:cNvPr>
          <p:cNvSpPr txBox="1"/>
          <p:nvPr userDrawn="1"/>
        </p:nvSpPr>
        <p:spPr>
          <a:xfrm>
            <a:off x="6156325" y="704278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9EC0676-ED54-8F40-9E91-DFA9F930DBF3}"/>
              </a:ext>
            </a:extLst>
          </p:cNvPr>
          <p:cNvSpPr txBox="1"/>
          <p:nvPr userDrawn="1"/>
        </p:nvSpPr>
        <p:spPr>
          <a:xfrm>
            <a:off x="863601" y="728701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9A1DF418-4493-EF45-8B36-3EF5AEFE22A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sp>
        <p:nvSpPr>
          <p:cNvPr id="4" name="Titelplatzhalter 3">
            <a:extLst>
              <a:ext uri="{FF2B5EF4-FFF2-40B4-BE49-F238E27FC236}">
                <a16:creationId xmlns:a16="http://schemas.microsoft.com/office/drawing/2014/main" id="{31EED68C-42FB-F848-BE24-12D9B1CC2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726"/>
            <a:ext cx="2442638" cy="993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706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67" r:id="rId2"/>
    <p:sldLayoutId id="2147483697" r:id="rId3"/>
    <p:sldLayoutId id="2147483700" r:id="rId4"/>
    <p:sldLayoutId id="2147483769" r:id="rId5"/>
    <p:sldLayoutId id="2147483704" r:id="rId6"/>
    <p:sldLayoutId id="2147483768" r:id="rId7"/>
    <p:sldLayoutId id="2147483711" r:id="rId8"/>
    <p:sldLayoutId id="2147483712" r:id="rId9"/>
    <p:sldLayoutId id="2147483779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i="0" kern="1200" dirty="0">
          <a:solidFill>
            <a:schemeClr val="bg1"/>
          </a:solidFill>
          <a:latin typeface="Calibri" panose="020F0502020204030204" pitchFamily="34" charset="0"/>
          <a:ea typeface="ＭＳ Ｐゴシック" panose="020B0600070205080204" pitchFamily="34" charset="-128"/>
          <a:cs typeface="Arial Unicode MS" panose="020B0604020202020204" pitchFamily="34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de-DE" sz="16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de-DE" sz="12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13">
          <p15:clr>
            <a:srgbClr val="F26B43"/>
          </p15:clr>
        </p15:guide>
        <p15:guide id="2" pos="1905">
          <p15:clr>
            <a:srgbClr val="F26B43"/>
          </p15:clr>
        </p15:guide>
        <p15:guide id="3" pos="2268">
          <p15:clr>
            <a:srgbClr val="F26B43"/>
          </p15:clr>
        </p15:guide>
        <p15:guide id="4" pos="3765" userDrawn="1">
          <p15:clr>
            <a:srgbClr val="F26B43"/>
          </p15:clr>
        </p15:guide>
        <p15:guide id="5" pos="3923" userDrawn="1">
          <p15:clr>
            <a:srgbClr val="F26B43"/>
          </p15:clr>
        </p15:guide>
        <p15:guide id="8" orient="horz" pos="2527">
          <p15:clr>
            <a:srgbClr val="F26B43"/>
          </p15:clr>
        </p15:guide>
        <p15:guide id="9" pos="5397">
          <p15:clr>
            <a:srgbClr val="F26B43"/>
          </p15:clr>
        </p15:guide>
        <p15:guide id="12" orient="horz" pos="872">
          <p15:clr>
            <a:srgbClr val="F26B43"/>
          </p15:clr>
        </p15:guide>
        <p15:guide id="13" pos="5602">
          <p15:clr>
            <a:srgbClr val="F26B43"/>
          </p15:clr>
        </p15:guide>
        <p15:guide id="14" orient="horz" pos="2890">
          <p15:clr>
            <a:srgbClr val="F26B43"/>
          </p15:clr>
        </p15:guide>
        <p15:guide id="15" orient="horz" pos="30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5335E043-B174-7E4E-B2FD-7205C1FE7BFA}"/>
              </a:ext>
            </a:extLst>
          </p:cNvPr>
          <p:cNvSpPr txBox="1"/>
          <p:nvPr userDrawn="1"/>
        </p:nvSpPr>
        <p:spPr>
          <a:xfrm>
            <a:off x="6156325" y="704278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9EC0676-ED54-8F40-9E91-DFA9F930DBF3}"/>
              </a:ext>
            </a:extLst>
          </p:cNvPr>
          <p:cNvSpPr txBox="1"/>
          <p:nvPr userDrawn="1"/>
        </p:nvSpPr>
        <p:spPr>
          <a:xfrm>
            <a:off x="863601" y="728701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40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i="1" kern="1200" dirty="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  <a:cs typeface="Arial Unicode MS" panose="020B0604020202020204" pitchFamily="34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de-DE" sz="16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de-DE" sz="12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13">
          <p15:clr>
            <a:srgbClr val="F26B43"/>
          </p15:clr>
        </p15:guide>
        <p15:guide id="2" pos="1905">
          <p15:clr>
            <a:srgbClr val="F26B43"/>
          </p15:clr>
        </p15:guide>
        <p15:guide id="3" pos="2268">
          <p15:clr>
            <a:srgbClr val="F26B43"/>
          </p15:clr>
        </p15:guide>
        <p15:guide id="4" pos="3878">
          <p15:clr>
            <a:srgbClr val="F26B43"/>
          </p15:clr>
        </p15:guide>
        <p15:guide id="5" pos="4241">
          <p15:clr>
            <a:srgbClr val="F26B43"/>
          </p15:clr>
        </p15:guide>
        <p15:guide id="6" pos="544">
          <p15:clr>
            <a:srgbClr val="F26B43"/>
          </p15:clr>
        </p15:guide>
        <p15:guide id="7" pos="907">
          <p15:clr>
            <a:srgbClr val="F26B43"/>
          </p15:clr>
        </p15:guide>
        <p15:guide id="8" orient="horz" pos="2527">
          <p15:clr>
            <a:srgbClr val="F26B43"/>
          </p15:clr>
        </p15:guide>
        <p15:guide id="9" pos="5397">
          <p15:clr>
            <a:srgbClr val="F26B43"/>
          </p15:clr>
        </p15:guide>
        <p15:guide id="10" orient="horz" pos="554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orient="horz" pos="872">
          <p15:clr>
            <a:srgbClr val="F26B43"/>
          </p15:clr>
        </p15:guide>
        <p15:guide id="13" pos="5602">
          <p15:clr>
            <a:srgbClr val="F26B43"/>
          </p15:clr>
        </p15:guide>
        <p15:guide id="14" orient="horz" pos="2890">
          <p15:clr>
            <a:srgbClr val="F26B43"/>
          </p15:clr>
        </p15:guide>
        <p15:guide id="15" orient="horz" pos="304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5335E043-B174-7E4E-B2FD-7205C1FE7BFA}"/>
              </a:ext>
            </a:extLst>
          </p:cNvPr>
          <p:cNvSpPr txBox="1"/>
          <p:nvPr userDrawn="1"/>
        </p:nvSpPr>
        <p:spPr>
          <a:xfrm>
            <a:off x="6156325" y="704278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9EC0676-ED54-8F40-9E91-DFA9F930DBF3}"/>
              </a:ext>
            </a:extLst>
          </p:cNvPr>
          <p:cNvSpPr txBox="1"/>
          <p:nvPr userDrawn="1"/>
        </p:nvSpPr>
        <p:spPr>
          <a:xfrm>
            <a:off x="863601" y="728701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3779C75-C75E-CB49-B721-4F1CD6A5DD4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-13325"/>
            <a:ext cx="9144000" cy="1321736"/>
          </a:xfrm>
          <a:prstGeom prst="rect">
            <a:avLst/>
          </a:prstGeom>
          <a:solidFill>
            <a:srgbClr val="0084AC"/>
          </a:solidFill>
          <a:ln>
            <a:noFill/>
          </a:ln>
        </p:spPr>
        <p:txBody>
          <a:bodyPr lIns="28800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sp>
        <p:nvSpPr>
          <p:cNvPr id="12" name="Titelplatzhalter 3">
            <a:extLst>
              <a:ext uri="{FF2B5EF4-FFF2-40B4-BE49-F238E27FC236}">
                <a16:creationId xmlns:a16="http://schemas.microsoft.com/office/drawing/2014/main" id="{93AB88B3-9C6B-DF48-8359-A1F3E540F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1" y="625850"/>
            <a:ext cx="4641654" cy="3333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605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3" r:id="rId2"/>
    <p:sldLayoutId id="2147483757" r:id="rId3"/>
    <p:sldLayoutId id="2147483770" r:id="rId4"/>
    <p:sldLayoutId id="2147483771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i="0" kern="1200" dirty="0">
          <a:solidFill>
            <a:schemeClr val="bg1"/>
          </a:solidFill>
          <a:latin typeface="Calibri" panose="020F0502020204030204" pitchFamily="34" charset="0"/>
          <a:ea typeface="ＭＳ Ｐゴシック" panose="020B0600070205080204" pitchFamily="34" charset="-128"/>
          <a:cs typeface="Arial Unicode MS" panose="020B0604020202020204" pitchFamily="34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de-DE" sz="16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de-DE" sz="12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13">
          <p15:clr>
            <a:srgbClr val="F26B43"/>
          </p15:clr>
        </p15:guide>
        <p15:guide id="2" pos="2699" userDrawn="1">
          <p15:clr>
            <a:srgbClr val="F26B43"/>
          </p15:clr>
        </p15:guide>
        <p15:guide id="3" pos="2880" userDrawn="1">
          <p15:clr>
            <a:srgbClr val="F26B43"/>
          </p15:clr>
        </p15:guide>
        <p15:guide id="4" pos="3878">
          <p15:clr>
            <a:srgbClr val="F26B43"/>
          </p15:clr>
        </p15:guide>
        <p15:guide id="5" pos="4241">
          <p15:clr>
            <a:srgbClr val="F26B43"/>
          </p15:clr>
        </p15:guide>
        <p15:guide id="6" pos="544">
          <p15:clr>
            <a:srgbClr val="F26B43"/>
          </p15:clr>
        </p15:guide>
        <p15:guide id="7" pos="907">
          <p15:clr>
            <a:srgbClr val="F26B43"/>
          </p15:clr>
        </p15:guide>
        <p15:guide id="8" orient="horz" pos="2527">
          <p15:clr>
            <a:srgbClr val="F26B43"/>
          </p15:clr>
        </p15:guide>
        <p15:guide id="9" pos="5397">
          <p15:clr>
            <a:srgbClr val="F26B43"/>
          </p15:clr>
        </p15:guide>
        <p15:guide id="10" orient="horz" pos="554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orient="horz" pos="872">
          <p15:clr>
            <a:srgbClr val="F26B43"/>
          </p15:clr>
        </p15:guide>
        <p15:guide id="13" pos="5602">
          <p15:clr>
            <a:srgbClr val="F26B43"/>
          </p15:clr>
        </p15:guide>
        <p15:guide id="14" orient="horz" pos="2890">
          <p15:clr>
            <a:srgbClr val="F26B43"/>
          </p15:clr>
        </p15:guide>
        <p15:guide id="15" orient="horz" pos="304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5335E043-B174-7E4E-B2FD-7205C1FE7BFA}"/>
              </a:ext>
            </a:extLst>
          </p:cNvPr>
          <p:cNvSpPr txBox="1"/>
          <p:nvPr userDrawn="1"/>
        </p:nvSpPr>
        <p:spPr>
          <a:xfrm>
            <a:off x="6156325" y="704278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9EC0676-ED54-8F40-9E91-DFA9F930DBF3}"/>
              </a:ext>
            </a:extLst>
          </p:cNvPr>
          <p:cNvSpPr txBox="1"/>
          <p:nvPr userDrawn="1"/>
        </p:nvSpPr>
        <p:spPr>
          <a:xfrm>
            <a:off x="863601" y="728701"/>
            <a:ext cx="576262" cy="49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711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i="1" kern="1200" dirty="0">
          <a:solidFill>
            <a:schemeClr val="tx1">
              <a:lumMod val="95000"/>
              <a:lumOff val="5000"/>
            </a:schemeClr>
          </a:solidFill>
          <a:latin typeface="Calibri" panose="020F0502020204030204" pitchFamily="34" charset="0"/>
          <a:ea typeface="ＭＳ Ｐゴシック" panose="020B0600070205080204" pitchFamily="34" charset="-128"/>
          <a:cs typeface="Arial Unicode MS" panose="020B0604020202020204" pitchFamily="34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de-DE" sz="16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de-DE" sz="1200" b="0" i="1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13">
          <p15:clr>
            <a:srgbClr val="F26B43"/>
          </p15:clr>
        </p15:guide>
        <p15:guide id="2" pos="2699">
          <p15:clr>
            <a:srgbClr val="F26B43"/>
          </p15:clr>
        </p15:guide>
        <p15:guide id="3" pos="2880">
          <p15:clr>
            <a:srgbClr val="F26B43"/>
          </p15:clr>
        </p15:guide>
        <p15:guide id="4" pos="3878">
          <p15:clr>
            <a:srgbClr val="F26B43"/>
          </p15:clr>
        </p15:guide>
        <p15:guide id="5" pos="4241">
          <p15:clr>
            <a:srgbClr val="F26B43"/>
          </p15:clr>
        </p15:guide>
        <p15:guide id="6" pos="544">
          <p15:clr>
            <a:srgbClr val="F26B43"/>
          </p15:clr>
        </p15:guide>
        <p15:guide id="7" pos="907">
          <p15:clr>
            <a:srgbClr val="F26B43"/>
          </p15:clr>
        </p15:guide>
        <p15:guide id="8" orient="horz" pos="2527">
          <p15:clr>
            <a:srgbClr val="F26B43"/>
          </p15:clr>
        </p15:guide>
        <p15:guide id="9" pos="5397">
          <p15:clr>
            <a:srgbClr val="F26B43"/>
          </p15:clr>
        </p15:guide>
        <p15:guide id="10" orient="horz" pos="554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orient="horz" pos="872">
          <p15:clr>
            <a:srgbClr val="F26B43"/>
          </p15:clr>
        </p15:guide>
        <p15:guide id="13" pos="5602">
          <p15:clr>
            <a:srgbClr val="F26B43"/>
          </p15:clr>
        </p15:guide>
        <p15:guide id="14" orient="horz" pos="2890">
          <p15:clr>
            <a:srgbClr val="F26B43"/>
          </p15:clr>
        </p15:guide>
        <p15:guide id="15" orient="horz" pos="30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">
            <a:extLst>
              <a:ext uri="{FF2B5EF4-FFF2-40B4-BE49-F238E27FC236}">
                <a16:creationId xmlns:a16="http://schemas.microsoft.com/office/drawing/2014/main" id="{9249FE5E-96A5-C044-8B6D-E032518C1D8C}"/>
              </a:ext>
            </a:extLst>
          </p:cNvPr>
          <p:cNvPicPr>
            <a:picLocks noGrp="1" noChangeAspect="1" noChangeArrowheads="1"/>
          </p:cNvPicPr>
          <p:nvPr>
            <p:ph type="pic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" b="91"/>
          <a:stretch/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el 19">
            <a:extLst>
              <a:ext uri="{FF2B5EF4-FFF2-40B4-BE49-F238E27FC236}">
                <a16:creationId xmlns:a16="http://schemas.microsoft.com/office/drawing/2014/main" id="{C4227DF7-EAFE-CE40-9517-07587F867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634" y="1027131"/>
            <a:ext cx="2792385" cy="113574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altLang="de-DE" sz="1800" dirty="0" smtClean="0"/>
              <a:t>4.09 Stadtentwicklungs-konzept </a:t>
            </a:r>
            <a:br>
              <a:rPr lang="de-DE" altLang="de-DE" sz="1800" dirty="0" smtClean="0"/>
            </a:br>
            <a:r>
              <a:rPr lang="de-DE" altLang="de-DE" sz="1800" dirty="0" smtClean="0"/>
              <a:t>9. Änderung </a:t>
            </a:r>
            <a:br>
              <a:rPr lang="de-DE" altLang="de-DE" sz="1800" dirty="0" smtClean="0"/>
            </a:br>
            <a:r>
              <a:rPr lang="de-DE" altLang="de-DE" sz="1800" dirty="0" smtClean="0"/>
              <a:t>Entwurfsauflage</a:t>
            </a:r>
            <a:br>
              <a:rPr lang="de-DE" altLang="de-DE" sz="1800" dirty="0" smtClean="0"/>
            </a:br>
            <a:r>
              <a:rPr lang="de-DE" altLang="de-DE" sz="1800" dirty="0" smtClean="0"/>
              <a:t/>
            </a:r>
            <a:br>
              <a:rPr lang="de-DE" altLang="de-DE" sz="1800" dirty="0" smtClean="0"/>
            </a:br>
            <a:r>
              <a:rPr lang="de-DE" altLang="de-DE" sz="1800" dirty="0" smtClean="0"/>
              <a:t/>
            </a:r>
            <a:br>
              <a:rPr lang="de-DE" altLang="de-DE" sz="1800" dirty="0" smtClean="0"/>
            </a:br>
            <a:r>
              <a:rPr lang="de-DE" altLang="de-DE" sz="1800" dirty="0"/>
              <a:t/>
            </a:r>
            <a:br>
              <a:rPr lang="de-DE" altLang="de-DE" sz="1800" dirty="0"/>
            </a:br>
            <a:r>
              <a:rPr lang="de-DE" altLang="de-DE" sz="2400" dirty="0" smtClean="0"/>
              <a:t/>
            </a:r>
            <a:br>
              <a:rPr lang="de-DE" altLang="de-DE" sz="2400" dirty="0" smtClean="0"/>
            </a:br>
            <a:r>
              <a:rPr lang="de-DE" altLang="de-DE" sz="2400" dirty="0"/>
              <a:t/>
            </a:r>
            <a:br>
              <a:rPr lang="de-DE" altLang="de-DE" sz="2400" dirty="0"/>
            </a:br>
            <a:endParaRPr lang="de-DE" sz="2400" dirty="0"/>
          </a:p>
        </p:txBody>
      </p:sp>
      <p:sp>
        <p:nvSpPr>
          <p:cNvPr id="21" name="Untertitel 20">
            <a:extLst>
              <a:ext uri="{FF2B5EF4-FFF2-40B4-BE49-F238E27FC236}">
                <a16:creationId xmlns:a16="http://schemas.microsoft.com/office/drawing/2014/main" id="{1EA29205-DC43-5D46-8EED-0B92C0F0D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634" y="3096809"/>
            <a:ext cx="2444407" cy="33954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e-AT" altLang="de-DE" dirty="0" smtClean="0"/>
              <a:t>Ausschuss für Verkehr-, Stadt- und Grünraumplanung</a:t>
            </a:r>
            <a:endParaRPr lang="de-AT" altLang="de-DE" dirty="0"/>
          </a:p>
          <a:p>
            <a:endParaRPr lang="de-AT" alt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CAD57E-B681-B343-889F-1B18F79B68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4" name="Inhaltsplatzhalter 23">
            <a:extLst>
              <a:ext uri="{FF2B5EF4-FFF2-40B4-BE49-F238E27FC236}">
                <a16:creationId xmlns:a16="http://schemas.microsoft.com/office/drawing/2014/main" id="{5779C2F4-FD54-6E42-9C5E-59D7F7A52CB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88000" y="3672834"/>
            <a:ext cx="2445773" cy="25219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e-AT" altLang="de-DE" dirty="0" smtClean="0"/>
              <a:t>16. April 2025</a:t>
            </a:r>
            <a:endParaRPr lang="de-AT" altLang="de-DE" dirty="0"/>
          </a:p>
          <a:p>
            <a:endParaRPr lang="de-AT" altLang="de-DE" sz="800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10B079D2-8084-2144-B1FD-59DFEE06D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6634" y="4035095"/>
            <a:ext cx="2445773" cy="250307"/>
          </a:xfrm>
          <a:prstGeom prst="rect">
            <a:avLst/>
          </a:prstGeom>
        </p:spPr>
        <p:txBody>
          <a:bodyPr/>
          <a:lstStyle/>
          <a:p>
            <a:r>
              <a:rPr lang="de-DE" altLang="de-DE" dirty="0" smtClean="0"/>
              <a:t>graz.at/</a:t>
            </a:r>
            <a:r>
              <a:rPr lang="de-DE" altLang="de-DE" dirty="0" err="1" smtClean="0"/>
              <a:t>stadtplanung</a:t>
            </a:r>
            <a:endParaRPr lang="de-DE" altLang="de-DE" dirty="0"/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7FDD3513-391C-B943-A21D-657624D5CA59}"/>
              </a:ext>
            </a:extLst>
          </p:cNvPr>
          <p:cNvSpPr txBox="1">
            <a:spLocks/>
          </p:cNvSpPr>
          <p:nvPr/>
        </p:nvSpPr>
        <p:spPr>
          <a:xfrm rot="16200000">
            <a:off x="8317377" y="627777"/>
            <a:ext cx="1454400" cy="198846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de-DE" sz="600" b="0" i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de-DE" sz="1200" b="0" i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AT" altLang="de-DE" dirty="0"/>
              <a:t>Harry Schiffer</a:t>
            </a:r>
          </a:p>
        </p:txBody>
      </p:sp>
    </p:spTree>
    <p:extLst>
      <p:ext uri="{BB962C8B-B14F-4D97-AF65-F5344CB8AC3E}">
        <p14:creationId xmlns:p14="http://schemas.microsoft.com/office/powerpoint/2010/main" val="270125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14FA407F-B355-BE47-9D86-583CE1A9989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444444"/>
            <a:ext cx="4967288" cy="207571"/>
          </a:xfrm>
          <a:prstGeom prst="rect">
            <a:avLst/>
          </a:prstGeom>
        </p:spPr>
        <p:txBody>
          <a:bodyPr/>
          <a:lstStyle/>
          <a:p>
            <a:r>
              <a:rPr lang="de-AT" dirty="0" smtClean="0"/>
              <a:t>Inhalt zusammengefasst</a:t>
            </a:r>
            <a:endParaRPr lang="de-AT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2425F3B-4EF7-7C40-96B7-5231794894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96775" y="1081281"/>
            <a:ext cx="4967288" cy="2617886"/>
          </a:xfrm>
        </p:spPr>
        <p:txBody>
          <a:bodyPr/>
          <a:lstStyle/>
          <a:p>
            <a:pPr lvl="0"/>
            <a:r>
              <a:rPr lang="de-AT" dirty="0" smtClean="0"/>
              <a:t>Erweiterung des Landeskrankenhausstandortes </a:t>
            </a:r>
            <a:r>
              <a:rPr lang="de-AT" dirty="0" err="1" smtClean="0"/>
              <a:t>Geidorf</a:t>
            </a:r>
            <a:endParaRPr lang="de-AT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AT" dirty="0" smtClean="0"/>
              <a:t>Kinderzentrum Neu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AT" dirty="0" smtClean="0"/>
              <a:t>Ausbau Strahlentherapie</a:t>
            </a:r>
            <a:endParaRPr lang="de-AT" dirty="0"/>
          </a:p>
          <a:p>
            <a:pPr lvl="0"/>
            <a:endParaRPr lang="de-AT" dirty="0" smtClean="0"/>
          </a:p>
          <a:p>
            <a:pPr lvl="0"/>
            <a:r>
              <a:rPr lang="de-AT" dirty="0" smtClean="0"/>
              <a:t>Änderung ist SUP pflichtig.</a:t>
            </a:r>
          </a:p>
          <a:p>
            <a:pPr lvl="0"/>
            <a:r>
              <a:rPr lang="de-AT" dirty="0" smtClean="0"/>
              <a:t>Keine </a:t>
            </a:r>
            <a:r>
              <a:rPr lang="de-AT" dirty="0" err="1" smtClean="0"/>
              <a:t>Abschichtung</a:t>
            </a:r>
            <a:endParaRPr lang="de-AT" dirty="0" smtClean="0"/>
          </a:p>
          <a:p>
            <a:pPr lvl="0"/>
            <a:r>
              <a:rPr lang="de-AT" dirty="0" smtClean="0"/>
              <a:t>Keine Ausschlusskriterien anwendbar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AT" dirty="0" smtClean="0"/>
              <a:t>Daher UEP</a:t>
            </a:r>
          </a:p>
          <a:p>
            <a:pPr lvl="0"/>
            <a:r>
              <a:rPr lang="de-AT" dirty="0" smtClean="0"/>
              <a:t>In UEP  - Erheblichkeit im Bereich Boden und Wald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AT" dirty="0" smtClean="0"/>
              <a:t>Umweltprüfung für die betroffenen Schutzgüter durchgeführt</a:t>
            </a:r>
          </a:p>
          <a:p>
            <a:pPr lvl="0"/>
            <a:r>
              <a:rPr lang="de-AT" dirty="0" smtClean="0">
                <a:solidFill>
                  <a:srgbClr val="FF0000"/>
                </a:solidFill>
              </a:rPr>
              <a:t>UEP, Umweltprüfung inkl. Umweltbericht sind Teil der Auflage!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1. </a:t>
            </a:r>
            <a:r>
              <a:rPr lang="de-DE" sz="2700" dirty="0" err="1" smtClean="0"/>
              <a:t>Auenbruggerplatz</a:t>
            </a:r>
            <a:r>
              <a:rPr lang="de-DE" sz="2700" dirty="0" smtClean="0"/>
              <a:t> - </a:t>
            </a:r>
            <a:r>
              <a:rPr lang="de-DE" sz="2700" dirty="0" err="1" smtClean="0"/>
              <a:t>Leechwald</a:t>
            </a:r>
            <a:endParaRPr lang="de-DE" sz="2700" dirty="0"/>
          </a:p>
        </p:txBody>
      </p:sp>
    </p:spTree>
    <p:extLst>
      <p:ext uri="{BB962C8B-B14F-4D97-AF65-F5344CB8AC3E}">
        <p14:creationId xmlns:p14="http://schemas.microsoft.com/office/powerpoint/2010/main" val="363709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1. </a:t>
            </a:r>
            <a:r>
              <a:rPr lang="de-DE" sz="2700" dirty="0" err="1" smtClean="0"/>
              <a:t>Auenbruggerplatz</a:t>
            </a:r>
            <a:r>
              <a:rPr lang="de-DE" sz="2700" dirty="0" smtClean="0"/>
              <a:t> – </a:t>
            </a:r>
            <a:r>
              <a:rPr lang="de-DE" sz="2700" dirty="0" err="1" smtClean="0"/>
              <a:t>Leechwald</a:t>
            </a:r>
            <a:r>
              <a:rPr lang="de-DE" sz="2700" dirty="0" smtClean="0"/>
              <a:t/>
            </a:r>
            <a:br>
              <a:rPr lang="de-DE" sz="2700" dirty="0" smtClean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1800" dirty="0" smtClean="0"/>
              <a:t>Ausweitung Funktion Zentrum / öffentliche Einrichtung – rd. 28.500m²</a:t>
            </a:r>
            <a:br>
              <a:rPr lang="de-DE" sz="1800" dirty="0" smtClean="0"/>
            </a:br>
            <a:r>
              <a:rPr lang="de-DE" sz="1800" dirty="0"/>
              <a:t/>
            </a:r>
            <a:br>
              <a:rPr lang="de-DE" sz="1800" dirty="0"/>
            </a:br>
            <a:r>
              <a:rPr lang="de-DE" sz="1800" dirty="0" smtClean="0"/>
              <a:t>Rücknahme </a:t>
            </a:r>
            <a:r>
              <a:rPr lang="de-DE" sz="1800" dirty="0" err="1" smtClean="0"/>
              <a:t>Funkltion</a:t>
            </a:r>
            <a:r>
              <a:rPr lang="de-DE" sz="1800" dirty="0" smtClean="0"/>
              <a:t> Zentrum / öffentliche Einrichtung – rd. 310m²</a:t>
            </a:r>
            <a:endParaRPr lang="de-DE" sz="18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711" y="242216"/>
            <a:ext cx="6552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9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1. </a:t>
            </a:r>
            <a:r>
              <a:rPr lang="de-DE" sz="2700" dirty="0" smtClean="0"/>
              <a:t>Entwicklungsplan</a:t>
            </a:r>
            <a:br>
              <a:rPr lang="de-DE" sz="2700" dirty="0" smtClean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 smtClean="0"/>
              <a:t>Ausweitung Funktion Stadtteilzentrum / öffentliche Einrichtung</a:t>
            </a:r>
            <a:endParaRPr lang="de-DE" sz="27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899" y="-190715"/>
            <a:ext cx="4255679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5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1. </a:t>
            </a:r>
            <a:br>
              <a:rPr lang="de-DE" dirty="0" smtClean="0"/>
            </a:br>
            <a:r>
              <a:rPr lang="de-DE" sz="2700" dirty="0" err="1" smtClean="0"/>
              <a:t>Deckplan</a:t>
            </a:r>
            <a:r>
              <a:rPr lang="de-DE" sz="2700" dirty="0" smtClean="0"/>
              <a:t> 5</a:t>
            </a:r>
            <a:br>
              <a:rPr lang="de-DE" sz="2700" dirty="0" smtClean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 smtClean="0"/>
              <a:t>(Einkaufszentren)</a:t>
            </a:r>
            <a:br>
              <a:rPr lang="de-DE" sz="2700" dirty="0" smtClean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 smtClean="0"/>
              <a:t>Kategorie D – keine EZ möglich</a:t>
            </a:r>
            <a:br>
              <a:rPr lang="de-DE" sz="2700" dirty="0" smtClean="0"/>
            </a:br>
            <a:endParaRPr lang="de-DE" sz="27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327" y="-256500"/>
            <a:ext cx="4275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0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1. </a:t>
            </a:r>
            <a:br>
              <a:rPr lang="de-DE" dirty="0" smtClean="0"/>
            </a:br>
            <a:r>
              <a:rPr lang="de-DE" sz="2700" dirty="0" smtClean="0"/>
              <a:t>RLB - Bereichstypenplan</a:t>
            </a:r>
            <a:br>
              <a:rPr lang="de-DE" sz="2700" dirty="0" smtClean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 smtClean="0"/>
              <a:t>Bereichstyp „öffentliche Einrichtung“</a:t>
            </a:r>
            <a:br>
              <a:rPr lang="de-DE" sz="2700" dirty="0" smtClean="0"/>
            </a:br>
            <a:endParaRPr lang="de-DE" sz="27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731" y="-256500"/>
            <a:ext cx="433061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3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645248" cy="993775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1. </a:t>
            </a:r>
            <a:br>
              <a:rPr lang="de-DE" dirty="0" smtClean="0"/>
            </a:br>
            <a:r>
              <a:rPr lang="de-DE" sz="2700" dirty="0" smtClean="0"/>
              <a:t>RLB – </a:t>
            </a:r>
            <a:r>
              <a:rPr lang="de-DE" sz="2700" dirty="0" err="1" smtClean="0"/>
              <a:t>Deckplan</a:t>
            </a:r>
            <a:r>
              <a:rPr lang="de-DE" sz="2700" dirty="0" smtClean="0"/>
              <a:t> 1 Teilraumabgrenzung</a:t>
            </a:r>
            <a:br>
              <a:rPr lang="de-DE" sz="2700" dirty="0" smtClean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 smtClean="0"/>
              <a:t/>
            </a:r>
            <a:br>
              <a:rPr lang="de-DE" sz="2700" dirty="0" smtClean="0"/>
            </a:br>
            <a:endParaRPr lang="de-DE" sz="27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959" y="-256500"/>
            <a:ext cx="432905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7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645248" cy="993775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1. </a:t>
            </a:r>
            <a:br>
              <a:rPr lang="de-DE" dirty="0" smtClean="0"/>
            </a:br>
            <a:r>
              <a:rPr lang="de-DE" sz="2700" dirty="0" smtClean="0"/>
              <a:t>RLB – textliche Ergänzung</a:t>
            </a:r>
            <a:br>
              <a:rPr lang="de-DE" sz="2700" dirty="0" smtClean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 smtClean="0"/>
              <a:t/>
            </a:r>
            <a:br>
              <a:rPr lang="de-DE" sz="2700" dirty="0" smtClean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/>
              <a:t/>
            </a:r>
            <a:br>
              <a:rPr lang="de-DE" sz="2700" dirty="0"/>
            </a:br>
            <a:r>
              <a:rPr lang="de-DE" sz="2700" dirty="0" smtClean="0"/>
              <a:t/>
            </a:r>
            <a:br>
              <a:rPr lang="de-DE" sz="2700" dirty="0" smtClean="0"/>
            </a:br>
            <a:endParaRPr lang="de-DE" sz="27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539" y="234972"/>
            <a:ext cx="3707597" cy="3600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525" y="3847850"/>
            <a:ext cx="3204492" cy="62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3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14FA407F-B355-BE47-9D86-583CE1A9989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0" y="444444"/>
            <a:ext cx="4967288" cy="207571"/>
          </a:xfrm>
          <a:prstGeom prst="rect">
            <a:avLst/>
          </a:prstGeom>
        </p:spPr>
        <p:txBody>
          <a:bodyPr/>
          <a:lstStyle/>
          <a:p>
            <a:r>
              <a:rPr lang="de-AT" dirty="0" smtClean="0"/>
              <a:t>SKE wird im VO-Wortlaut verankert</a:t>
            </a:r>
            <a:endParaRPr lang="de-AT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Änderung</a:t>
            </a:r>
            <a:br>
              <a:rPr lang="de-DE" dirty="0" smtClean="0"/>
            </a:br>
            <a:r>
              <a:rPr lang="de-DE" dirty="0" smtClean="0"/>
              <a:t>Sachbereichskonzept Energie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sz="2000" dirty="0" smtClean="0">
                <a:solidFill>
                  <a:srgbClr val="FF0000"/>
                </a:solidFill>
              </a:rPr>
              <a:t>umfassende inhaltliche Vorstellung erfolgte </a:t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dirty="0" smtClean="0">
                <a:solidFill>
                  <a:srgbClr val="FF0000"/>
                </a:solidFill>
              </a:rPr>
              <a:t>im Ausschuss </a:t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dirty="0" smtClean="0">
                <a:solidFill>
                  <a:srgbClr val="FF0000"/>
                </a:solidFill>
              </a:rPr>
              <a:t>am 05. Februar 2025</a:t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u="sng" dirty="0">
                <a:solidFill>
                  <a:srgbClr val="FF0000"/>
                </a:solidFill>
              </a:rPr>
              <a:t/>
            </a:r>
            <a:br>
              <a:rPr lang="de-DE" sz="2000" u="sng" dirty="0">
                <a:solidFill>
                  <a:srgbClr val="FF0000"/>
                </a:solidFill>
              </a:rPr>
            </a:br>
            <a:r>
              <a:rPr lang="de-DE" sz="2000" u="sng" dirty="0" smtClean="0"/>
              <a:t>Rechtslage Juni 2022:</a:t>
            </a:r>
            <a:r>
              <a:rPr lang="de-DE" sz="2000" u="sng" dirty="0" smtClean="0">
                <a:solidFill>
                  <a:srgbClr val="FF0000"/>
                </a:solidFill>
              </a:rPr>
              <a:t/>
            </a:r>
            <a:br>
              <a:rPr lang="de-DE" sz="2000" u="sng" dirty="0" smtClean="0">
                <a:solidFill>
                  <a:srgbClr val="FF0000"/>
                </a:solidFill>
              </a:rPr>
            </a:br>
            <a:r>
              <a:rPr lang="de-DE" sz="2000" dirty="0" smtClean="0">
                <a:ea typeface="Calibri" panose="020F0502020204030204" pitchFamily="34" charset="0"/>
              </a:rPr>
              <a:t>(…) spätestens </a:t>
            </a:r>
            <a:r>
              <a:rPr lang="de-DE" sz="2000" dirty="0">
                <a:ea typeface="Calibri" panose="020F0502020204030204" pitchFamily="34" charset="0"/>
              </a:rPr>
              <a:t>jedoch drei Jahre nach Inkrafttreten dieser Novelle </a:t>
            </a:r>
            <a:r>
              <a:rPr lang="de-DE" sz="2000" dirty="0" smtClean="0">
                <a:ea typeface="Calibri" panose="020F0502020204030204" pitchFamily="34" charset="0"/>
              </a:rPr>
              <a:t>ist ÖEK an </a:t>
            </a:r>
            <a:r>
              <a:rPr lang="de-DE" sz="2000" dirty="0">
                <a:ea typeface="Calibri" panose="020F0502020204030204" pitchFamily="34" charset="0"/>
              </a:rPr>
              <a:t>§ 21 Abs. 3 Z 4a anzupassen</a:t>
            </a:r>
            <a:r>
              <a:rPr lang="de-DE" sz="2000" b="1" u="sng" dirty="0">
                <a:ea typeface="Calibri" panose="020F0502020204030204" pitchFamily="34" charset="0"/>
              </a:rPr>
              <a:t/>
            </a:r>
            <a:br>
              <a:rPr lang="de-DE" sz="2000" b="1" u="sng" dirty="0">
                <a:ea typeface="Calibri" panose="020F0502020204030204" pitchFamily="34" charset="0"/>
              </a:rPr>
            </a:br>
            <a:endParaRPr lang="de-DE" sz="2000" dirty="0">
              <a:solidFill>
                <a:srgbClr val="FF000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518" y="822371"/>
            <a:ext cx="4972500" cy="236164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518" y="3187999"/>
            <a:ext cx="5018220" cy="993829"/>
          </a:xfrm>
          <a:prstGeom prst="rect">
            <a:avLst/>
          </a:prstGeom>
        </p:spPr>
      </p:pic>
      <p:sp>
        <p:nvSpPr>
          <p:cNvPr id="7" name="Untertitel 1">
            <a:extLst>
              <a:ext uri="{FF2B5EF4-FFF2-40B4-BE49-F238E27FC236}">
                <a16:creationId xmlns:a16="http://schemas.microsoft.com/office/drawing/2014/main" id="{14FA407F-B355-BE47-9D86-583CE1A9989C}"/>
              </a:ext>
            </a:extLst>
          </p:cNvPr>
          <p:cNvSpPr txBox="1">
            <a:spLocks/>
          </p:cNvSpPr>
          <p:nvPr/>
        </p:nvSpPr>
        <p:spPr>
          <a:xfrm>
            <a:off x="3574984" y="4260883"/>
            <a:ext cx="4967288" cy="2075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2000" b="1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lang="de-DE" sz="1500" b="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/>
              <a:t>SKE - Bericht und Planbeilagen werden Teil des Erläuterungsberichtes zum STEK.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1358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14FA407F-B355-BE47-9D86-583CE1A9989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419341" y="-60552"/>
            <a:ext cx="5270989" cy="274144"/>
          </a:xfrm>
          <a:prstGeom prst="rect">
            <a:avLst/>
          </a:prstGeom>
        </p:spPr>
        <p:txBody>
          <a:bodyPr/>
          <a:lstStyle/>
          <a:p>
            <a:endParaRPr lang="de-AT" sz="1600" b="0" dirty="0"/>
          </a:p>
          <a:p>
            <a:r>
              <a:rPr lang="de-AT" sz="1600" b="0" dirty="0" smtClean="0">
                <a:solidFill>
                  <a:srgbClr val="FF0000"/>
                </a:solidFill>
              </a:rPr>
              <a:t>Auflagebeschluss FWP im GR </a:t>
            </a:r>
            <a:r>
              <a:rPr lang="de-AT" sz="1600" b="0" dirty="0">
                <a:solidFill>
                  <a:srgbClr val="FF0000"/>
                </a:solidFill>
              </a:rPr>
              <a:t>mit 2/3 </a:t>
            </a:r>
            <a:r>
              <a:rPr lang="de-AT" sz="1600" b="0" dirty="0" smtClean="0">
                <a:solidFill>
                  <a:srgbClr val="FF0000"/>
                </a:solidFill>
              </a:rPr>
              <a:t>Mehrheit</a:t>
            </a:r>
            <a:endParaRPr lang="de-AT" sz="1600" b="0" dirty="0">
              <a:solidFill>
                <a:srgbClr val="FF0000"/>
              </a:solidFill>
            </a:endParaRPr>
          </a:p>
          <a:p>
            <a:r>
              <a:rPr lang="de-AT" sz="1600" b="0" dirty="0" smtClean="0"/>
              <a:t>Kundmachung der Auflage im Amtsblatt vom 07. Mai 2025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sz="1600" dirty="0"/>
              <a:t>8</a:t>
            </a:r>
            <a:r>
              <a:rPr lang="de-AT" sz="1600" dirty="0" smtClean="0"/>
              <a:t> Wochen Auflagefrist </a:t>
            </a:r>
          </a:p>
          <a:p>
            <a:r>
              <a:rPr lang="de-AT" sz="1600" dirty="0"/>
              <a:t>	</a:t>
            </a:r>
            <a:r>
              <a:rPr lang="de-AT" sz="1600" dirty="0" smtClean="0"/>
              <a:t>vom 08. Mai 2025 bis 03. Juli 2025</a:t>
            </a:r>
          </a:p>
          <a:p>
            <a:pPr defTabSz="432000">
              <a:tabLst>
                <a:tab pos="288000" algn="l"/>
              </a:tabLst>
            </a:pPr>
            <a:r>
              <a:rPr lang="de-AT" sz="1600" b="0" dirty="0" smtClean="0"/>
              <a:t>	&gt; Einwendungsmöglichkeit während der Auflagefrist 	         	   - schriftlich und begründet - für jede/jeden</a:t>
            </a:r>
          </a:p>
          <a:p>
            <a:pPr>
              <a:tabLst>
                <a:tab pos="288000" algn="l"/>
              </a:tabLst>
            </a:pPr>
            <a:r>
              <a:rPr lang="de-AT" sz="1600" b="0" dirty="0" smtClean="0"/>
              <a:t>	&gt; Bearbeitung der Einwendungen</a:t>
            </a:r>
          </a:p>
          <a:p>
            <a:r>
              <a:rPr lang="de-AT" sz="1600" b="0" dirty="0" smtClean="0">
                <a:solidFill>
                  <a:srgbClr val="FF0000"/>
                </a:solidFill>
              </a:rPr>
              <a:t>Endbeschluss im </a:t>
            </a:r>
            <a:r>
              <a:rPr lang="de-AT" sz="1600" b="0" dirty="0">
                <a:solidFill>
                  <a:srgbClr val="FF0000"/>
                </a:solidFill>
              </a:rPr>
              <a:t>GR mit 2/3 Mehrheit </a:t>
            </a:r>
            <a:endParaRPr lang="de-AT" sz="1600" b="0" dirty="0" smtClean="0">
              <a:solidFill>
                <a:srgbClr val="FF0000"/>
              </a:solidFill>
            </a:endParaRPr>
          </a:p>
          <a:p>
            <a:pPr>
              <a:tabLst>
                <a:tab pos="288000" algn="l"/>
              </a:tabLst>
            </a:pPr>
            <a:r>
              <a:rPr lang="de-AT" sz="1600" b="0" dirty="0" smtClean="0"/>
              <a:t>	</a:t>
            </a:r>
            <a:r>
              <a:rPr lang="de-AT" sz="1600" b="0" dirty="0"/>
              <a:t>&gt; </a:t>
            </a:r>
            <a:r>
              <a:rPr lang="de-AT" sz="1600" b="0" dirty="0" smtClean="0"/>
              <a:t>Rückmeldung an die </a:t>
            </a:r>
            <a:r>
              <a:rPr lang="de-AT" sz="1600" b="0" dirty="0" err="1"/>
              <a:t>Einwender:innen</a:t>
            </a:r>
            <a:endParaRPr lang="de-AT" sz="1600" b="0" dirty="0"/>
          </a:p>
          <a:p>
            <a:pPr>
              <a:tabLst>
                <a:tab pos="288000" algn="l"/>
              </a:tabLst>
            </a:pPr>
            <a:r>
              <a:rPr lang="de-AT" sz="1600" b="0" dirty="0"/>
              <a:t>	&gt; Übermittlung der Unterlagen an die Aufsichtsbehörde – 		Prüffrist 6 Monate</a:t>
            </a:r>
          </a:p>
          <a:p>
            <a:pPr>
              <a:tabLst>
                <a:tab pos="288000" algn="l"/>
              </a:tabLst>
            </a:pPr>
            <a:r>
              <a:rPr lang="de-AT" sz="1600" b="0" dirty="0"/>
              <a:t>	&gt; Erhalt des Genehmigungsbescheid </a:t>
            </a:r>
          </a:p>
          <a:p>
            <a:pPr>
              <a:tabLst>
                <a:tab pos="288000" algn="l"/>
              </a:tabLst>
            </a:pPr>
            <a:r>
              <a:rPr lang="de-AT" sz="1600" b="0" dirty="0"/>
              <a:t>	&gt; Kundmachung</a:t>
            </a:r>
          </a:p>
          <a:p>
            <a:pPr>
              <a:tabLst>
                <a:tab pos="288000" algn="l"/>
              </a:tabLst>
            </a:pPr>
            <a:r>
              <a:rPr lang="de-AT" sz="1600" b="0" dirty="0" smtClean="0"/>
              <a:t>UEP, Umweltprüfung </a:t>
            </a:r>
            <a:r>
              <a:rPr lang="de-AT" sz="1600" b="0" dirty="0" err="1" smtClean="0"/>
              <a:t>inkl</a:t>
            </a:r>
            <a:r>
              <a:rPr lang="de-AT" sz="1600" b="0" dirty="0" smtClean="0"/>
              <a:t> Umweltbericht wird ebenso öffentlich aufgelegt. Stellungnahmen sind innerhalb der Frist möglich.</a:t>
            </a:r>
          </a:p>
          <a:p>
            <a:pPr>
              <a:tabLst>
                <a:tab pos="288000" algn="l"/>
              </a:tabLst>
            </a:pPr>
            <a:r>
              <a:rPr lang="de-AT" sz="1600" b="0" dirty="0" smtClean="0">
                <a:solidFill>
                  <a:srgbClr val="FF0000"/>
                </a:solidFill>
              </a:rPr>
              <a:t>Öffentliche Vorstellung am 02. Juni 2025 18 Uhr GR – Sitzungssaal.</a:t>
            </a:r>
          </a:p>
          <a:p>
            <a:endParaRPr lang="de-AT" sz="1100" b="0" dirty="0" smtClean="0"/>
          </a:p>
          <a:p>
            <a:endParaRPr lang="de-AT" sz="1600" b="0" dirty="0" smtClean="0"/>
          </a:p>
          <a:p>
            <a:endParaRPr lang="de-AT" sz="1600" b="0" dirty="0"/>
          </a:p>
          <a:p>
            <a:r>
              <a:rPr lang="de-AT" sz="1600" b="0" dirty="0" smtClean="0"/>
              <a:t> </a:t>
            </a:r>
          </a:p>
          <a:p>
            <a:endParaRPr lang="de-AT" sz="1600" b="0" dirty="0" smtClean="0"/>
          </a:p>
          <a:p>
            <a:endParaRPr lang="de-AT" sz="1600" dirty="0" smtClean="0"/>
          </a:p>
          <a:p>
            <a:endParaRPr lang="de-AT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dirty="0" smtClean="0">
                <a:ea typeface="Arial Unicode MS" panose="020B0604020202020204" pitchFamily="34" charset="-128"/>
              </a:rPr>
              <a:t>Verfahren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453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">
            <a:extLst>
              <a:ext uri="{FF2B5EF4-FFF2-40B4-BE49-F238E27FC236}">
                <a16:creationId xmlns:a16="http://schemas.microsoft.com/office/drawing/2014/main" id="{9249FE5E-96A5-C044-8B6D-E032518C1D8C}"/>
              </a:ext>
            </a:extLst>
          </p:cNvPr>
          <p:cNvPicPr>
            <a:picLocks noGrp="1" noChangeAspect="1" noChangeArrowheads="1"/>
          </p:cNvPicPr>
          <p:nvPr>
            <p:ph type="pic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" b="91"/>
          <a:stretch/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el 19">
            <a:extLst>
              <a:ext uri="{FF2B5EF4-FFF2-40B4-BE49-F238E27FC236}">
                <a16:creationId xmlns:a16="http://schemas.microsoft.com/office/drawing/2014/main" id="{C4227DF7-EAFE-CE40-9517-07587F867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634" y="1027131"/>
            <a:ext cx="2792385" cy="113574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altLang="de-DE" sz="1800" dirty="0" smtClean="0"/>
              <a:t>4.10 Flächenwidmungsplan </a:t>
            </a:r>
            <a:br>
              <a:rPr lang="de-DE" altLang="de-DE" sz="1800" dirty="0" smtClean="0"/>
            </a:br>
            <a:r>
              <a:rPr lang="de-DE" altLang="de-DE" sz="1800" dirty="0" smtClean="0"/>
              <a:t>10. Änderung </a:t>
            </a:r>
            <a:br>
              <a:rPr lang="de-DE" altLang="de-DE" sz="1800" dirty="0" smtClean="0"/>
            </a:br>
            <a:r>
              <a:rPr lang="de-DE" altLang="de-DE" sz="1800" dirty="0" smtClean="0"/>
              <a:t>Entwurfsauflage</a:t>
            </a:r>
            <a:br>
              <a:rPr lang="de-DE" altLang="de-DE" sz="1800" dirty="0" smtClean="0"/>
            </a:br>
            <a:r>
              <a:rPr lang="de-DE" altLang="de-DE" sz="1800" dirty="0" smtClean="0"/>
              <a:t/>
            </a:r>
            <a:br>
              <a:rPr lang="de-DE" altLang="de-DE" sz="1800" dirty="0" smtClean="0"/>
            </a:br>
            <a:r>
              <a:rPr lang="de-DE" altLang="de-DE" sz="1800" dirty="0" smtClean="0"/>
              <a:t/>
            </a:r>
            <a:br>
              <a:rPr lang="de-DE" altLang="de-DE" sz="1800" dirty="0" smtClean="0"/>
            </a:br>
            <a:r>
              <a:rPr lang="de-DE" altLang="de-DE" sz="1800" dirty="0"/>
              <a:t/>
            </a:r>
            <a:br>
              <a:rPr lang="de-DE" altLang="de-DE" sz="1800" dirty="0"/>
            </a:br>
            <a:r>
              <a:rPr lang="de-DE" altLang="de-DE" sz="2400" dirty="0" smtClean="0"/>
              <a:t/>
            </a:r>
            <a:br>
              <a:rPr lang="de-DE" altLang="de-DE" sz="2400" dirty="0" smtClean="0"/>
            </a:br>
            <a:r>
              <a:rPr lang="de-DE" altLang="de-DE" sz="2400" dirty="0"/>
              <a:t/>
            </a:r>
            <a:br>
              <a:rPr lang="de-DE" altLang="de-DE" sz="2400" dirty="0"/>
            </a:br>
            <a:endParaRPr lang="de-DE" sz="2400" dirty="0"/>
          </a:p>
        </p:txBody>
      </p:sp>
      <p:sp>
        <p:nvSpPr>
          <p:cNvPr id="21" name="Untertitel 20">
            <a:extLst>
              <a:ext uri="{FF2B5EF4-FFF2-40B4-BE49-F238E27FC236}">
                <a16:creationId xmlns:a16="http://schemas.microsoft.com/office/drawing/2014/main" id="{1EA29205-DC43-5D46-8EED-0B92C0F0D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634" y="3096809"/>
            <a:ext cx="2444407" cy="33954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e-AT" altLang="de-DE" dirty="0" err="1" smtClean="0"/>
              <a:t>Bürger:inneninformation</a:t>
            </a:r>
            <a:endParaRPr lang="de-AT" altLang="de-DE" dirty="0"/>
          </a:p>
          <a:p>
            <a:endParaRPr lang="de-AT" alt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CAD57E-B681-B343-889F-1B18F79B68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4" name="Inhaltsplatzhalter 23">
            <a:extLst>
              <a:ext uri="{FF2B5EF4-FFF2-40B4-BE49-F238E27FC236}">
                <a16:creationId xmlns:a16="http://schemas.microsoft.com/office/drawing/2014/main" id="{5779C2F4-FD54-6E42-9C5E-59D7F7A52CB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88000" y="3672834"/>
            <a:ext cx="2445773" cy="25219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e-AT" altLang="de-DE" dirty="0" smtClean="0"/>
              <a:t>02.Juni 2025</a:t>
            </a:r>
            <a:endParaRPr lang="de-AT" altLang="de-DE" dirty="0"/>
          </a:p>
          <a:p>
            <a:endParaRPr lang="de-AT" altLang="de-DE" sz="800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10B079D2-8084-2144-B1FD-59DFEE06D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6634" y="4035095"/>
            <a:ext cx="2445773" cy="250307"/>
          </a:xfrm>
          <a:prstGeom prst="rect">
            <a:avLst/>
          </a:prstGeom>
        </p:spPr>
        <p:txBody>
          <a:bodyPr/>
          <a:lstStyle/>
          <a:p>
            <a:r>
              <a:rPr lang="de-DE" altLang="de-DE" dirty="0" smtClean="0"/>
              <a:t>graz.at/</a:t>
            </a:r>
            <a:r>
              <a:rPr lang="de-DE" altLang="de-DE" dirty="0" err="1" smtClean="0"/>
              <a:t>stadtplanung</a:t>
            </a:r>
            <a:endParaRPr lang="de-DE" altLang="de-DE" dirty="0"/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7FDD3513-391C-B943-A21D-657624D5CA59}"/>
              </a:ext>
            </a:extLst>
          </p:cNvPr>
          <p:cNvSpPr txBox="1">
            <a:spLocks/>
          </p:cNvSpPr>
          <p:nvPr/>
        </p:nvSpPr>
        <p:spPr>
          <a:xfrm rot="16200000">
            <a:off x="8317377" y="627777"/>
            <a:ext cx="1454400" cy="198846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de-DE" sz="600" b="0" i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de-DE" sz="1200" b="0" i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AT" altLang="de-DE" dirty="0"/>
              <a:t>Harry Schiffer</a:t>
            </a:r>
          </a:p>
        </p:txBody>
      </p:sp>
    </p:spTree>
    <p:extLst>
      <p:ext uri="{BB962C8B-B14F-4D97-AF65-F5344CB8AC3E}">
        <p14:creationId xmlns:p14="http://schemas.microsoft.com/office/powerpoint/2010/main" val="356567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629230" cy="993775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Änderung </a:t>
            </a:r>
            <a:r>
              <a:rPr lang="de-DE" dirty="0" err="1" smtClean="0"/>
              <a:t>Auenbruggerplatz</a:t>
            </a:r>
            <a:r>
              <a:rPr lang="de-DE" dirty="0" smtClean="0"/>
              <a:t> - </a:t>
            </a:r>
            <a:r>
              <a:rPr lang="de-DE" dirty="0" err="1" smtClean="0"/>
              <a:t>Leechwald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163" y="-202104"/>
            <a:ext cx="365007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1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629230" cy="993775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Änderung </a:t>
            </a:r>
            <a:r>
              <a:rPr lang="de-DE" dirty="0" err="1" smtClean="0"/>
              <a:t>Auenbruggerplatz</a:t>
            </a:r>
            <a:r>
              <a:rPr lang="de-DE" dirty="0" smtClean="0"/>
              <a:t> – </a:t>
            </a:r>
            <a:r>
              <a:rPr lang="de-DE" dirty="0" err="1" smtClean="0"/>
              <a:t>Leechwald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Hauptplan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sz="1800" dirty="0" err="1" smtClean="0"/>
              <a:t>Aufschließungsgbt</a:t>
            </a:r>
            <a:r>
              <a:rPr lang="de-DE" sz="1800" dirty="0" smtClean="0"/>
              <a:t>. (III.18)</a:t>
            </a:r>
            <a:br>
              <a:rPr lang="de-DE" sz="1800" dirty="0" smtClean="0"/>
            </a:br>
            <a:r>
              <a:rPr lang="de-DE" sz="1800" dirty="0" smtClean="0"/>
              <a:t>Erfordernisse: 1,3, 5,7,10.</a:t>
            </a:r>
            <a:endParaRPr lang="de-DE" sz="18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910" y="-256500"/>
            <a:ext cx="4246221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1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629230" cy="993775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Änderung </a:t>
            </a:r>
            <a:r>
              <a:rPr lang="de-DE" dirty="0" err="1" smtClean="0"/>
              <a:t>Auenbruggerplatz</a:t>
            </a:r>
            <a:r>
              <a:rPr lang="de-DE" dirty="0" smtClean="0"/>
              <a:t> – </a:t>
            </a:r>
            <a:r>
              <a:rPr lang="de-DE" dirty="0" err="1" smtClean="0"/>
              <a:t>Leechwald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Deckplan</a:t>
            </a:r>
            <a:r>
              <a:rPr lang="de-DE" dirty="0" smtClean="0"/>
              <a:t> 1</a:t>
            </a:r>
            <a:br>
              <a:rPr lang="de-DE" dirty="0" smtClean="0"/>
            </a:br>
            <a:r>
              <a:rPr lang="de-DE" sz="1800" dirty="0" smtClean="0"/>
              <a:t>Bebauungsplanzonierungsplan</a:t>
            </a:r>
            <a:endParaRPr lang="de-DE" sz="18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999" y="-256500"/>
            <a:ext cx="4291341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5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5" y="933009"/>
            <a:ext cx="2629230" cy="993775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Änderung </a:t>
            </a:r>
            <a:r>
              <a:rPr lang="de-DE" dirty="0" err="1" smtClean="0"/>
              <a:t>Auenbruggerplatz</a:t>
            </a:r>
            <a:r>
              <a:rPr lang="de-DE" dirty="0" smtClean="0"/>
              <a:t> – </a:t>
            </a:r>
            <a:r>
              <a:rPr lang="de-DE" dirty="0" err="1" smtClean="0"/>
              <a:t>Leechwald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Deckplan</a:t>
            </a:r>
            <a:r>
              <a:rPr lang="de-DE" dirty="0" smtClean="0"/>
              <a:t> 2</a:t>
            </a:r>
            <a:br>
              <a:rPr lang="de-DE" dirty="0" smtClean="0"/>
            </a:br>
            <a:r>
              <a:rPr lang="de-DE" sz="1800" dirty="0" smtClean="0"/>
              <a:t>Beschränkungszone für die Raumheizung</a:t>
            </a:r>
            <a:endParaRPr lang="de-DE" sz="18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819" y="-256500"/>
            <a:ext cx="431098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14FA407F-B355-BE47-9D86-583CE1A9989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419341" y="-60552"/>
            <a:ext cx="5270989" cy="274144"/>
          </a:xfrm>
          <a:prstGeom prst="rect">
            <a:avLst/>
          </a:prstGeom>
        </p:spPr>
        <p:txBody>
          <a:bodyPr/>
          <a:lstStyle/>
          <a:p>
            <a:endParaRPr lang="de-AT" sz="1600" b="0" dirty="0"/>
          </a:p>
          <a:p>
            <a:r>
              <a:rPr lang="de-AT" sz="1600" b="0" dirty="0" smtClean="0">
                <a:solidFill>
                  <a:srgbClr val="FF0000"/>
                </a:solidFill>
              </a:rPr>
              <a:t>Auflagebeschluss FWP im GR </a:t>
            </a:r>
            <a:r>
              <a:rPr lang="de-AT" sz="1600" b="0" dirty="0">
                <a:solidFill>
                  <a:srgbClr val="FF0000"/>
                </a:solidFill>
              </a:rPr>
              <a:t>mit 2/3 </a:t>
            </a:r>
            <a:r>
              <a:rPr lang="de-AT" sz="1600" b="0" dirty="0" smtClean="0">
                <a:solidFill>
                  <a:srgbClr val="FF0000"/>
                </a:solidFill>
              </a:rPr>
              <a:t>Mehrheit</a:t>
            </a:r>
            <a:endParaRPr lang="de-AT" sz="1600" b="0" dirty="0">
              <a:solidFill>
                <a:srgbClr val="FF0000"/>
              </a:solidFill>
            </a:endParaRPr>
          </a:p>
          <a:p>
            <a:r>
              <a:rPr lang="de-AT" sz="1600" b="0" dirty="0" smtClean="0"/>
              <a:t>Kundmachung der Auflage im Amtsblatt vom 07. Mai 2025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sz="1600" dirty="0"/>
              <a:t>8</a:t>
            </a:r>
            <a:r>
              <a:rPr lang="de-AT" sz="1600" dirty="0" smtClean="0"/>
              <a:t> Wochen Auflagefrist </a:t>
            </a:r>
          </a:p>
          <a:p>
            <a:r>
              <a:rPr lang="de-AT" sz="1600" dirty="0"/>
              <a:t>	</a:t>
            </a:r>
            <a:r>
              <a:rPr lang="de-AT" sz="1600" dirty="0" smtClean="0"/>
              <a:t>vom 08. Mai 2025 bis 03. Juli 2025</a:t>
            </a:r>
          </a:p>
          <a:p>
            <a:pPr defTabSz="432000">
              <a:tabLst>
                <a:tab pos="288000" algn="l"/>
              </a:tabLst>
            </a:pPr>
            <a:r>
              <a:rPr lang="de-AT" sz="1600" b="0" dirty="0" smtClean="0"/>
              <a:t>	&gt; Einwendungsmöglichkeit während der Auflagefrist 	         	   - schriftlich und begründet - für jede/jeden</a:t>
            </a:r>
          </a:p>
          <a:p>
            <a:pPr>
              <a:tabLst>
                <a:tab pos="288000" algn="l"/>
              </a:tabLst>
            </a:pPr>
            <a:r>
              <a:rPr lang="de-AT" sz="1600" b="0" dirty="0" smtClean="0"/>
              <a:t>	&gt; Bearbeitung der Einwendungen</a:t>
            </a:r>
          </a:p>
          <a:p>
            <a:r>
              <a:rPr lang="de-AT" sz="1600" b="0" dirty="0" smtClean="0">
                <a:solidFill>
                  <a:srgbClr val="FF0000"/>
                </a:solidFill>
              </a:rPr>
              <a:t>Endbeschluss im </a:t>
            </a:r>
            <a:r>
              <a:rPr lang="de-AT" sz="1600" b="0" dirty="0">
                <a:solidFill>
                  <a:srgbClr val="FF0000"/>
                </a:solidFill>
              </a:rPr>
              <a:t>GR mit 2/3 Mehrheit </a:t>
            </a:r>
            <a:endParaRPr lang="de-AT" sz="1600" b="0" dirty="0" smtClean="0">
              <a:solidFill>
                <a:srgbClr val="FF0000"/>
              </a:solidFill>
            </a:endParaRPr>
          </a:p>
          <a:p>
            <a:pPr>
              <a:tabLst>
                <a:tab pos="288000" algn="l"/>
              </a:tabLst>
            </a:pPr>
            <a:r>
              <a:rPr lang="de-AT" sz="1600" b="0" dirty="0" smtClean="0"/>
              <a:t>	</a:t>
            </a:r>
            <a:r>
              <a:rPr lang="de-AT" sz="1600" b="0" dirty="0"/>
              <a:t>&gt; </a:t>
            </a:r>
            <a:r>
              <a:rPr lang="de-AT" sz="1600" b="0" dirty="0" smtClean="0"/>
              <a:t>Rückmeldung an die </a:t>
            </a:r>
            <a:r>
              <a:rPr lang="de-AT" sz="1600" b="0" dirty="0" err="1"/>
              <a:t>Einwender:innen</a:t>
            </a:r>
            <a:endParaRPr lang="de-AT" sz="1600" b="0" dirty="0"/>
          </a:p>
          <a:p>
            <a:pPr>
              <a:tabLst>
                <a:tab pos="288000" algn="l"/>
              </a:tabLst>
            </a:pPr>
            <a:r>
              <a:rPr lang="de-AT" sz="1600" b="0" dirty="0"/>
              <a:t>	</a:t>
            </a:r>
            <a:r>
              <a:rPr lang="de-AT" sz="1600" b="0" dirty="0" smtClean="0"/>
              <a:t>&gt; Übermittlung der Unterlagen an die Aufsichtsbehörde – 		Prüffrist 6 Monate</a:t>
            </a:r>
          </a:p>
          <a:p>
            <a:pPr>
              <a:tabLst>
                <a:tab pos="288000" algn="l"/>
              </a:tabLst>
            </a:pPr>
            <a:r>
              <a:rPr lang="de-AT" sz="1600" b="0" dirty="0" smtClean="0"/>
              <a:t>	&gt; Erhalt </a:t>
            </a:r>
            <a:r>
              <a:rPr lang="de-AT" sz="1600" b="0" dirty="0"/>
              <a:t>des Genehmigungsbescheid </a:t>
            </a:r>
          </a:p>
          <a:p>
            <a:pPr>
              <a:tabLst>
                <a:tab pos="288000" algn="l"/>
              </a:tabLst>
            </a:pPr>
            <a:r>
              <a:rPr lang="de-AT" sz="1600" b="0" dirty="0" smtClean="0"/>
              <a:t>	&gt; Kundmachung</a:t>
            </a:r>
            <a:endParaRPr lang="de-AT" sz="1600" b="0" dirty="0"/>
          </a:p>
          <a:p>
            <a:pPr>
              <a:tabLst>
                <a:tab pos="288000" algn="l"/>
              </a:tabLst>
            </a:pPr>
            <a:endParaRPr lang="de-AT" sz="1600" b="0" dirty="0"/>
          </a:p>
          <a:p>
            <a:endParaRPr lang="de-AT" sz="1100" b="0" dirty="0" smtClean="0"/>
          </a:p>
          <a:p>
            <a:endParaRPr lang="de-AT" sz="1600" b="0" dirty="0" smtClean="0"/>
          </a:p>
          <a:p>
            <a:endParaRPr lang="de-AT" sz="1600" b="0" dirty="0"/>
          </a:p>
          <a:p>
            <a:r>
              <a:rPr lang="de-AT" sz="1600" b="0" dirty="0" smtClean="0"/>
              <a:t> </a:t>
            </a:r>
          </a:p>
          <a:p>
            <a:endParaRPr lang="de-AT" sz="1600" b="0" dirty="0" smtClean="0"/>
          </a:p>
          <a:p>
            <a:endParaRPr lang="de-AT" sz="1600" dirty="0" smtClean="0"/>
          </a:p>
          <a:p>
            <a:endParaRPr lang="de-AT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dirty="0" smtClean="0">
                <a:ea typeface="Arial Unicode MS" panose="020B0604020202020204" pitchFamily="34" charset="-128"/>
              </a:rPr>
              <a:t>Verfahren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822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6">
            <a:extLst>
              <a:ext uri="{FF2B5EF4-FFF2-40B4-BE49-F238E27FC236}">
                <a16:creationId xmlns:a16="http://schemas.microsoft.com/office/drawing/2014/main" id="{0FD5237F-C070-8D41-A5C2-EDA8942DE5AB}"/>
              </a:ext>
            </a:extLst>
          </p:cNvPr>
          <p:cNvPicPr>
            <a:picLocks noGrp="1" noChangeAspect="1" noChangeArrowheads="1"/>
          </p:cNvPicPr>
          <p:nvPr>
            <p:ph type="pic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" b="91"/>
          <a:stretch/>
        </p:blipFill>
        <p:spPr>
          <a:prstGeom prst="rect">
            <a:avLst/>
          </a:prstGeom>
          <a:noFill/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9337828-0CE2-2142-A7D7-C7B327CACD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altLang="de-DE" dirty="0" err="1"/>
              <a:t>iStock</a:t>
            </a:r>
            <a:r>
              <a:rPr lang="de-DE" altLang="de-DE" dirty="0"/>
              <a:t> </a:t>
            </a:r>
            <a:r>
              <a:rPr lang="de-AT" dirty="0"/>
              <a:t>©</a:t>
            </a:r>
            <a:r>
              <a:rPr lang="de-DE" altLang="de-DE" dirty="0"/>
              <a:t> </a:t>
            </a:r>
            <a:r>
              <a:rPr lang="de-AT" i="0" dirty="0"/>
              <a:t>breath10</a:t>
            </a:r>
            <a:endParaRPr lang="de-DE" alt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5D36B23-D1FA-BC43-BBAA-0287475DB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>
                <a:ea typeface="Arial Unicode MS" panose="020B0604020202020204" pitchFamily="34" charset="-128"/>
              </a:rPr>
              <a:t>Fragen?</a:t>
            </a:r>
            <a:r>
              <a:rPr lang="de-DE" altLang="de-DE" dirty="0"/>
              <a:t/>
            </a:r>
            <a:br>
              <a:rPr lang="de-DE" alt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43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Änderung</a:t>
            </a:r>
            <a:br>
              <a:rPr lang="de-DE" dirty="0" smtClean="0"/>
            </a:br>
            <a:r>
              <a:rPr lang="de-DE" dirty="0" smtClean="0"/>
              <a:t>Sachbereichskonzept Energie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sz="2000" dirty="0" smtClean="0">
                <a:solidFill>
                  <a:srgbClr val="FF0000"/>
                </a:solidFill>
              </a:rPr>
              <a:t>umfassende inhaltliche Vorstellung erfolgte </a:t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dirty="0" smtClean="0">
                <a:solidFill>
                  <a:srgbClr val="FF0000"/>
                </a:solidFill>
              </a:rPr>
              <a:t>im Ausschuss </a:t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dirty="0" smtClean="0">
                <a:solidFill>
                  <a:srgbClr val="FF0000"/>
                </a:solidFill>
              </a:rPr>
              <a:t>am 05. Februar 2025</a:t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u="sng" dirty="0">
                <a:solidFill>
                  <a:srgbClr val="FF0000"/>
                </a:solidFill>
              </a:rPr>
              <a:t/>
            </a:r>
            <a:br>
              <a:rPr lang="de-DE" sz="2000" u="sng" dirty="0">
                <a:solidFill>
                  <a:srgbClr val="FF0000"/>
                </a:solidFill>
              </a:rPr>
            </a:br>
            <a:r>
              <a:rPr lang="de-DE" sz="2000" u="sng" dirty="0" smtClean="0"/>
              <a:t>Rechtslage Juni 2022:</a:t>
            </a:r>
            <a:r>
              <a:rPr lang="de-DE" sz="2000" u="sng" dirty="0" smtClean="0">
                <a:solidFill>
                  <a:srgbClr val="FF0000"/>
                </a:solidFill>
              </a:rPr>
              <a:t/>
            </a:r>
            <a:br>
              <a:rPr lang="de-DE" sz="2000" u="sng" dirty="0" smtClean="0">
                <a:solidFill>
                  <a:srgbClr val="FF0000"/>
                </a:solidFill>
              </a:rPr>
            </a:br>
            <a:r>
              <a:rPr lang="de-DE" sz="2000" dirty="0" smtClean="0">
                <a:ea typeface="Calibri" panose="020F0502020204030204" pitchFamily="34" charset="0"/>
              </a:rPr>
              <a:t>(…) spätestens </a:t>
            </a:r>
            <a:r>
              <a:rPr lang="de-DE" sz="2000" dirty="0">
                <a:ea typeface="Calibri" panose="020F0502020204030204" pitchFamily="34" charset="0"/>
              </a:rPr>
              <a:t>jedoch drei Jahre nach Inkrafttreten dieser Novelle </a:t>
            </a:r>
            <a:r>
              <a:rPr lang="de-DE" sz="2000" dirty="0" smtClean="0">
                <a:ea typeface="Calibri" panose="020F0502020204030204" pitchFamily="34" charset="0"/>
              </a:rPr>
              <a:t>ist ÖEK an </a:t>
            </a:r>
            <a:r>
              <a:rPr lang="de-DE" sz="2000" dirty="0">
                <a:ea typeface="Calibri" panose="020F0502020204030204" pitchFamily="34" charset="0"/>
              </a:rPr>
              <a:t>§ 21 Abs. 3 Z 4a anzupassen</a:t>
            </a:r>
            <a:r>
              <a:rPr lang="de-DE" sz="2000" b="1" u="sng" dirty="0">
                <a:ea typeface="Calibri" panose="020F0502020204030204" pitchFamily="34" charset="0"/>
              </a:rPr>
              <a:t/>
            </a:r>
            <a:br>
              <a:rPr lang="de-DE" sz="2000" b="1" u="sng" dirty="0">
                <a:ea typeface="Calibri" panose="020F0502020204030204" pitchFamily="34" charset="0"/>
              </a:rPr>
            </a:br>
            <a:endParaRPr lang="de-DE" sz="2000" dirty="0">
              <a:solidFill>
                <a:srgbClr val="FF0000"/>
              </a:solidFill>
            </a:endParaRP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A2425F3B-4EF7-7C40-96B7-5231794894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96775" y="289230"/>
            <a:ext cx="4967288" cy="2617886"/>
          </a:xfrm>
        </p:spPr>
        <p:txBody>
          <a:bodyPr/>
          <a:lstStyle/>
          <a:p>
            <a:pPr lvl="0"/>
            <a:r>
              <a:rPr lang="de-AT" dirty="0" smtClean="0"/>
              <a:t>Erstellung entlang des Leitfades des Landes</a:t>
            </a:r>
          </a:p>
          <a:p>
            <a:pPr lvl="0"/>
            <a:r>
              <a:rPr lang="de-AT" dirty="0" smtClean="0"/>
              <a:t>Ausgangsdaten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AT" dirty="0" smtClean="0"/>
              <a:t>Darstellung der Standorträume für Fernwärmeversorgung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AT" dirty="0" smtClean="0"/>
              <a:t>Darstellung der Standorträume für energiesparende Mobilität</a:t>
            </a:r>
          </a:p>
          <a:p>
            <a:pPr lvl="0"/>
            <a:r>
              <a:rPr lang="de-AT" dirty="0" smtClean="0"/>
              <a:t>Detaillierte Betrachtung des Wärmebedarfs im Grazer Stadtgebiet ( Wärmeatlas,, Daten zur städtischen Entwicklung)</a:t>
            </a:r>
          </a:p>
          <a:p>
            <a:pPr lvl="1"/>
            <a:r>
              <a:rPr lang="de-AT" dirty="0" smtClean="0"/>
              <a:t>Ergebnis: unter Einrechnung einer 1 – 2 % Sanierungsrate, einer Berücksichtigung des Klimawandels und einer hohen </a:t>
            </a:r>
            <a:r>
              <a:rPr lang="de-AT" dirty="0" err="1" smtClean="0"/>
              <a:t>Umstiegsrate</a:t>
            </a:r>
            <a:r>
              <a:rPr lang="de-AT" dirty="0" smtClean="0"/>
              <a:t> auf Fernwärme ein Bedarf von 1.5000 – 1.8000 </a:t>
            </a:r>
            <a:r>
              <a:rPr lang="de-AT" dirty="0" err="1" smtClean="0"/>
              <a:t>GWh</a:t>
            </a:r>
            <a:r>
              <a:rPr lang="de-AT" dirty="0" smtClean="0"/>
              <a:t>/a.</a:t>
            </a:r>
          </a:p>
          <a:p>
            <a:pPr lvl="1"/>
            <a:r>
              <a:rPr lang="de-AT" dirty="0" smtClean="0"/>
              <a:t>Ziel: möglichst viele Heizungen auf Fernwärme umstellen</a:t>
            </a:r>
          </a:p>
          <a:p>
            <a:pPr indent="-171450"/>
            <a:endParaRPr lang="de-AT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81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47E0F-6ED6-BB61-1461-C6FFFB390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2">
            <a:extLst>
              <a:ext uri="{FF2B5EF4-FFF2-40B4-BE49-F238E27FC236}">
                <a16:creationId xmlns:a16="http://schemas.microsoft.com/office/drawing/2014/main" id="{E13885CE-2A8D-2971-3986-E8C86786A5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272" y="251940"/>
            <a:ext cx="2520000" cy="3240000"/>
          </a:xfrm>
        </p:spPr>
        <p:txBody>
          <a:bodyPr/>
          <a:lstStyle/>
          <a:p>
            <a:r>
              <a:rPr lang="de-DE" b="1" dirty="0"/>
              <a:t>Ausgangslage/Daten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400" b="1" dirty="0"/>
              <a:t>Mobilität:</a:t>
            </a:r>
          </a:p>
          <a:p>
            <a:pPr marL="857250" lvl="1" indent="-342900">
              <a:buFont typeface="Symbol" panose="05050102010706020507" pitchFamily="18" charset="2"/>
              <a:buChar char="-"/>
            </a:pPr>
            <a:r>
              <a:rPr lang="de-DE" sz="1200" b="1" dirty="0">
                <a:solidFill>
                  <a:schemeClr val="bg1"/>
                </a:solidFill>
              </a:rPr>
              <a:t>STEK </a:t>
            </a:r>
            <a:r>
              <a:rPr lang="de-DE" sz="1200" b="1" dirty="0" err="1">
                <a:solidFill>
                  <a:schemeClr val="bg1"/>
                </a:solidFill>
              </a:rPr>
              <a:t>Deckplan</a:t>
            </a:r>
            <a:r>
              <a:rPr lang="de-DE" sz="1200" b="1" dirty="0">
                <a:solidFill>
                  <a:schemeClr val="bg1"/>
                </a:solidFill>
              </a:rPr>
              <a:t> 3 ÖV Kategorien</a:t>
            </a:r>
          </a:p>
          <a:p>
            <a:pPr marL="857250" lvl="1" indent="-342900">
              <a:buFont typeface="Symbol" panose="05050102010706020507" pitchFamily="18" charset="2"/>
              <a:buChar char="-"/>
            </a:pPr>
            <a:r>
              <a:rPr lang="de-DE" sz="1200" b="1" dirty="0">
                <a:solidFill>
                  <a:schemeClr val="bg1"/>
                </a:solidFill>
              </a:rPr>
              <a:t>Verschneidung Abdeckung KEK-Gebiete und ÖV Kategorien</a:t>
            </a:r>
          </a:p>
          <a:p>
            <a:pPr marL="857250" lvl="1" indent="-342900">
              <a:buFont typeface="Symbol" panose="05050102010706020507" pitchFamily="18" charset="2"/>
              <a:buChar char="-"/>
            </a:pPr>
            <a:r>
              <a:rPr lang="de-DE" sz="1200" b="1" dirty="0">
                <a:solidFill>
                  <a:schemeClr val="bg1"/>
                </a:solidFill>
              </a:rPr>
              <a:t>Mobilitätsplan 2040 (Ziele); GR-Beschluss 21.9.2023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b="1" dirty="0"/>
          </a:p>
          <a:p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endParaRPr lang="de-DE" sz="1600" b="1" dirty="0"/>
          </a:p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A4AA276-DF74-7702-DAA0-D89BE9BA76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1" t="18451" r="7693" b="18557"/>
          <a:stretch/>
        </p:blipFill>
        <p:spPr>
          <a:xfrm>
            <a:off x="3431783" y="-62344"/>
            <a:ext cx="5269369" cy="528877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473BEE6-81B5-3B74-ED9A-879C46CD61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86" t="20078" r="2880" b="3031"/>
          <a:stretch/>
        </p:blipFill>
        <p:spPr>
          <a:xfrm>
            <a:off x="543701" y="2306781"/>
            <a:ext cx="2041141" cy="2625437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C4619676-CB9C-2511-78F8-F0A9BF90FDFE}"/>
              </a:ext>
            </a:extLst>
          </p:cNvPr>
          <p:cNvSpPr/>
          <p:nvPr/>
        </p:nvSpPr>
        <p:spPr>
          <a:xfrm>
            <a:off x="8028709" y="3851564"/>
            <a:ext cx="748146" cy="1496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19DE169-67E5-A877-EBC0-E95942C5ED5D}"/>
              </a:ext>
            </a:extLst>
          </p:cNvPr>
          <p:cNvSpPr txBox="1"/>
          <p:nvPr/>
        </p:nvSpPr>
        <p:spPr>
          <a:xfrm>
            <a:off x="0" y="4932218"/>
            <a:ext cx="13324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+mj-lt"/>
              <a:buAutoNum type="romanUcPeriod" startAt="2"/>
            </a:pPr>
            <a:r>
              <a:rPr lang="de-DE" sz="800" dirty="0">
                <a:solidFill>
                  <a:schemeClr val="bg1"/>
                </a:solidFill>
              </a:rPr>
              <a:t>Ausgangslage/Daten</a:t>
            </a:r>
          </a:p>
        </p:txBody>
      </p:sp>
    </p:spTree>
    <p:extLst>
      <p:ext uri="{BB962C8B-B14F-4D97-AF65-F5344CB8AC3E}">
        <p14:creationId xmlns:p14="http://schemas.microsoft.com/office/powerpoint/2010/main" val="130721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DA82B56-484E-1549-8273-790569EC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Änderung</a:t>
            </a:r>
            <a:br>
              <a:rPr lang="de-DE" dirty="0" smtClean="0"/>
            </a:br>
            <a:r>
              <a:rPr lang="de-DE" dirty="0" smtClean="0"/>
              <a:t>Sachbereichskonzept Energie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sz="2000" dirty="0" smtClean="0">
                <a:solidFill>
                  <a:srgbClr val="FF0000"/>
                </a:solidFill>
              </a:rPr>
              <a:t>umfassende inhaltliche Vorstellung erfolgte </a:t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dirty="0" smtClean="0">
                <a:solidFill>
                  <a:srgbClr val="FF0000"/>
                </a:solidFill>
              </a:rPr>
              <a:t>im Ausschuss </a:t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dirty="0" smtClean="0">
                <a:solidFill>
                  <a:srgbClr val="FF0000"/>
                </a:solidFill>
              </a:rPr>
              <a:t>am 05. Februar 2025</a:t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u="sng" dirty="0">
                <a:solidFill>
                  <a:srgbClr val="FF0000"/>
                </a:solidFill>
              </a:rPr>
              <a:t/>
            </a:r>
            <a:br>
              <a:rPr lang="de-DE" sz="2000" u="sng" dirty="0">
                <a:solidFill>
                  <a:srgbClr val="FF0000"/>
                </a:solidFill>
              </a:rPr>
            </a:br>
            <a:r>
              <a:rPr lang="de-DE" sz="2000" u="sng" dirty="0" smtClean="0"/>
              <a:t>Rechtslage Juni 2022:</a:t>
            </a:r>
            <a:r>
              <a:rPr lang="de-DE" sz="2000" u="sng" dirty="0" smtClean="0">
                <a:solidFill>
                  <a:srgbClr val="FF0000"/>
                </a:solidFill>
              </a:rPr>
              <a:t/>
            </a:r>
            <a:br>
              <a:rPr lang="de-DE" sz="2000" u="sng" dirty="0" smtClean="0">
                <a:solidFill>
                  <a:srgbClr val="FF0000"/>
                </a:solidFill>
              </a:rPr>
            </a:br>
            <a:r>
              <a:rPr lang="de-DE" sz="2000" dirty="0" smtClean="0">
                <a:ea typeface="Calibri" panose="020F0502020204030204" pitchFamily="34" charset="0"/>
              </a:rPr>
              <a:t>(…) spätestens </a:t>
            </a:r>
            <a:r>
              <a:rPr lang="de-DE" sz="2000" dirty="0">
                <a:ea typeface="Calibri" panose="020F0502020204030204" pitchFamily="34" charset="0"/>
              </a:rPr>
              <a:t>jedoch drei Jahre nach Inkrafttreten dieser Novelle </a:t>
            </a:r>
            <a:r>
              <a:rPr lang="de-DE" sz="2000" dirty="0" smtClean="0">
                <a:ea typeface="Calibri" panose="020F0502020204030204" pitchFamily="34" charset="0"/>
              </a:rPr>
              <a:t>ist ÖEK an </a:t>
            </a:r>
            <a:r>
              <a:rPr lang="de-DE" sz="2000" dirty="0">
                <a:ea typeface="Calibri" panose="020F0502020204030204" pitchFamily="34" charset="0"/>
              </a:rPr>
              <a:t>§ 21 Abs. 3 Z 4a anzupassen</a:t>
            </a:r>
            <a:r>
              <a:rPr lang="de-DE" sz="2000" b="1" u="sng" dirty="0">
                <a:ea typeface="Calibri" panose="020F0502020204030204" pitchFamily="34" charset="0"/>
              </a:rPr>
              <a:t/>
            </a:r>
            <a:br>
              <a:rPr lang="de-DE" sz="2000" b="1" u="sng" dirty="0">
                <a:ea typeface="Calibri" panose="020F0502020204030204" pitchFamily="34" charset="0"/>
              </a:rPr>
            </a:br>
            <a:endParaRPr lang="de-DE" sz="2000" dirty="0">
              <a:solidFill>
                <a:srgbClr val="FF0000"/>
              </a:solidFill>
            </a:endParaRP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A2425F3B-4EF7-7C40-96B7-5231794894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96775" y="289230"/>
            <a:ext cx="4967288" cy="2617886"/>
          </a:xfrm>
        </p:spPr>
        <p:txBody>
          <a:bodyPr/>
          <a:lstStyle/>
          <a:p>
            <a:pPr indent="-171450"/>
            <a:r>
              <a:rPr lang="de-AT" dirty="0" smtClean="0"/>
              <a:t>Weiterführende energieraumplanerische Zielsetzungen und Empfehlungen</a:t>
            </a:r>
          </a:p>
          <a:p>
            <a:pPr indent="-171450"/>
            <a:endParaRPr lang="de-AT" dirty="0"/>
          </a:p>
          <a:p>
            <a:pPr indent="-171450"/>
            <a:endParaRPr lang="de-AT" dirty="0" smtClean="0"/>
          </a:p>
          <a:p>
            <a:pPr indent="-171450"/>
            <a:endParaRPr lang="de-AT" dirty="0"/>
          </a:p>
          <a:p>
            <a:pPr indent="-171450"/>
            <a:endParaRPr lang="de-AT" dirty="0" smtClean="0"/>
          </a:p>
          <a:p>
            <a:pPr indent="-171450"/>
            <a:endParaRPr lang="de-AT" dirty="0"/>
          </a:p>
          <a:p>
            <a:pPr indent="-171450"/>
            <a:endParaRPr lang="de-AT" dirty="0" smtClean="0"/>
          </a:p>
          <a:p>
            <a:pPr indent="-171450"/>
            <a:endParaRPr lang="de-AT" dirty="0"/>
          </a:p>
          <a:p>
            <a:pPr indent="-171450"/>
            <a:endParaRPr lang="de-AT" dirty="0" smtClean="0"/>
          </a:p>
          <a:p>
            <a:pPr indent="-171450"/>
            <a:r>
              <a:rPr lang="de-AT" dirty="0" err="1" smtClean="0"/>
              <a:t>Planliche</a:t>
            </a:r>
            <a:r>
              <a:rPr lang="de-AT" dirty="0" smtClean="0"/>
              <a:t> Darstellungen:</a:t>
            </a:r>
          </a:p>
          <a:p>
            <a:pPr marL="114300" indent="-285750">
              <a:buFont typeface="Arial" panose="020B0604020202020204" pitchFamily="34" charset="0"/>
              <a:buChar char="•"/>
            </a:pPr>
            <a:r>
              <a:rPr lang="de-AT" dirty="0" smtClean="0"/>
              <a:t>Leitungsgebundene Wärmeversorgung + Wärmeatlas 	(Hauptplan)</a:t>
            </a:r>
          </a:p>
          <a:p>
            <a:pPr marL="114300" indent="-285750">
              <a:buFont typeface="Arial" panose="020B0604020202020204" pitchFamily="34" charset="0"/>
              <a:buChar char="•"/>
            </a:pPr>
            <a:r>
              <a:rPr lang="de-AT" dirty="0" smtClean="0"/>
              <a:t>Fernwärmenetz Energie Graz (Ergänzungsplan 1)</a:t>
            </a:r>
          </a:p>
          <a:p>
            <a:pPr marL="114300" indent="-285750">
              <a:buFont typeface="Arial" panose="020B0604020202020204" pitchFamily="34" charset="0"/>
              <a:buChar char="•"/>
            </a:pPr>
            <a:r>
              <a:rPr lang="de-AT" dirty="0" smtClean="0"/>
              <a:t>Wärmebedarfsdichten (Ergänzungsplan 2)</a:t>
            </a:r>
          </a:p>
          <a:p>
            <a:pPr marL="114300" indent="-285750">
              <a:buFont typeface="Arial" panose="020B0604020202020204" pitchFamily="34" charset="0"/>
              <a:buChar char="•"/>
            </a:pPr>
            <a:endParaRPr lang="de-AT" dirty="0" smtClean="0"/>
          </a:p>
          <a:p>
            <a:pPr marL="114300" indent="-285750">
              <a:buFont typeface="Arial" panose="020B0604020202020204" pitchFamily="34" charset="0"/>
              <a:buChar char="•"/>
            </a:pPr>
            <a:endParaRPr lang="de-AT" dirty="0" smtClean="0"/>
          </a:p>
          <a:p>
            <a:pPr indent="-171450"/>
            <a:endParaRPr lang="de-AT" dirty="0" smtClean="0">
              <a:solidFill>
                <a:srgbClr val="FF0000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205" y="933009"/>
            <a:ext cx="5344868" cy="215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2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234620" y="378827"/>
            <a:ext cx="2520000" cy="3240000"/>
          </a:xfrm>
        </p:spPr>
        <p:txBody>
          <a:bodyPr/>
          <a:lstStyle/>
          <a:p>
            <a:r>
              <a:rPr lang="de-DE" b="1" dirty="0"/>
              <a:t>PLANDARSTELLUNG</a:t>
            </a:r>
          </a:p>
          <a:p>
            <a:r>
              <a:rPr lang="de-DE" b="1" dirty="0"/>
              <a:t>Hauptplan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1F267E17-D73C-F941-463F-E33366C5B1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08" t="16970" r="17791" b="18788"/>
          <a:stretch/>
        </p:blipFill>
        <p:spPr>
          <a:xfrm>
            <a:off x="3729748" y="-96981"/>
            <a:ext cx="4645325" cy="5352222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43B7942-5D47-D679-5995-D3C0041EF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20" y="1282211"/>
            <a:ext cx="2271815" cy="3567558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3D17BC3-AA11-C94E-09E8-DFD6548EAB84}"/>
              </a:ext>
            </a:extLst>
          </p:cNvPr>
          <p:cNvSpPr txBox="1"/>
          <p:nvPr/>
        </p:nvSpPr>
        <p:spPr>
          <a:xfrm>
            <a:off x="0" y="4932218"/>
            <a:ext cx="14975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+mj-lt"/>
              <a:buAutoNum type="romanUcPeriod" startAt="4"/>
            </a:pPr>
            <a:r>
              <a:rPr lang="de-DE" sz="800" dirty="0">
                <a:solidFill>
                  <a:schemeClr val="bg1"/>
                </a:solidFill>
              </a:rPr>
              <a:t>Fachliche Empfehlungen</a:t>
            </a:r>
          </a:p>
        </p:txBody>
      </p:sp>
    </p:spTree>
    <p:extLst>
      <p:ext uri="{BB962C8B-B14F-4D97-AF65-F5344CB8AC3E}">
        <p14:creationId xmlns:p14="http://schemas.microsoft.com/office/powerpoint/2010/main" val="172109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dt_Graz_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adt_Graz_02_Bilder_Variant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adt_Graz_04_ob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Stadt_Graz_04_ohneBil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373054438DD664D86394BA09741A0B2" ma:contentTypeVersion="8" ma:contentTypeDescription="Ein neues Dokument erstellen." ma:contentTypeScope="" ma:versionID="767ebab50c5faa35cb417035bdcf8a6a">
  <xsd:schema xmlns:xsd="http://www.w3.org/2001/XMLSchema" xmlns:xs="http://www.w3.org/2001/XMLSchema" xmlns:p="http://schemas.microsoft.com/office/2006/metadata/properties" xmlns:ns3="b4aa8e6f-7350-4e04-862b-0dd61178e8d6" targetNamespace="http://schemas.microsoft.com/office/2006/metadata/properties" ma:root="true" ma:fieldsID="03008209726c916a1137bf40c59ff588" ns3:_="">
    <xsd:import namespace="b4aa8e6f-7350-4e04-862b-0dd61178e8d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a8e6f-7350-4e04-862b-0dd61178e8d6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Inhaltstyp"/>
        <xsd:element ref="dc:title" minOccurs="0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BBE0AE-0E79-41DB-9E6C-641D4D15FCBD}">
  <ds:schemaRefs>
    <ds:schemaRef ds:uri="b4aa8e6f-7350-4e04-862b-0dd61178e8d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318C846-BF67-4979-820A-9B7E160AD6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C98D94-20FC-48BC-8DF5-F24C656D28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aa8e6f-7350-4e04-862b-0dd61178e8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848</Words>
  <Application>Microsoft Office PowerPoint</Application>
  <PresentationFormat>Bildschirmpräsentation (16:9)</PresentationFormat>
  <Paragraphs>129</Paragraphs>
  <Slides>21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21</vt:i4>
      </vt:variant>
    </vt:vector>
  </HeadingPairs>
  <TitlesOfParts>
    <vt:vector size="31" baseType="lpstr">
      <vt:lpstr>ＭＳ Ｐゴシック</vt:lpstr>
      <vt:lpstr>Arial</vt:lpstr>
      <vt:lpstr>Arial Unicode MS</vt:lpstr>
      <vt:lpstr>Calibri</vt:lpstr>
      <vt:lpstr>Symbol</vt:lpstr>
      <vt:lpstr>Wingdings</vt:lpstr>
      <vt:lpstr>Stadt_Graz_01</vt:lpstr>
      <vt:lpstr>Stadt_Graz_02_Bilder_Varianten</vt:lpstr>
      <vt:lpstr>Stadt_Graz_04_oben</vt:lpstr>
      <vt:lpstr>1_Stadt_Graz_04_ohneBild</vt:lpstr>
      <vt:lpstr>4.09 Stadtentwicklungs-konzept  9. Änderung  Entwurfsauflage      </vt:lpstr>
      <vt:lpstr>1. Auenbruggerplatz - Leechwald</vt:lpstr>
      <vt:lpstr>1. Auenbruggerplatz – Leechwald  Ausweitung Funktion Zentrum / öffentliche Einrichtung – rd. 28.500m²  Rücknahme Funkltion Zentrum / öffentliche Einrichtung – rd. 310m²</vt:lpstr>
      <vt:lpstr>1. Entwicklungsplan  Ausweitung Funktion Stadtteilzentrum / öffentliche Einrichtung</vt:lpstr>
      <vt:lpstr>1.  Deckplan 5  (Einkaufszentren)  Kategorie D – keine EZ möglich </vt:lpstr>
      <vt:lpstr>1.  RLB - Bereichstypenplan   Bereichstyp „öffentliche Einrichtung“ </vt:lpstr>
      <vt:lpstr>1.  RLB – Deckplan 1 Teilraumabgrenzung    </vt:lpstr>
      <vt:lpstr>1.  RLB – textliche Ergänzung      </vt:lpstr>
      <vt:lpstr>Änderung Sachbereichskonzept Energie  umfassende inhaltliche Vorstellung erfolgte  im Ausschuss  am 05. Februar 2025  Rechtslage Juni 2022: (…) spätestens jedoch drei Jahre nach Inkrafttreten dieser Novelle ist ÖEK an § 21 Abs. 3 Z 4a anzupassen </vt:lpstr>
      <vt:lpstr>Verfahren</vt:lpstr>
      <vt:lpstr>4.10 Flächenwidmungsplan  10. Änderung  Entwurfsauflage      </vt:lpstr>
      <vt:lpstr>Änderung Auenbruggerplatz - Leechwald</vt:lpstr>
      <vt:lpstr>Änderung Auenbruggerplatz – Leechwald   Hauptplan  Aufschließungsgbt. (III.18) Erfordernisse: 1,3, 5,7,10.</vt:lpstr>
      <vt:lpstr>Änderung Auenbruggerplatz – Leechwald   Deckplan 1 Bebauungsplanzonierungsplan</vt:lpstr>
      <vt:lpstr>Änderung Auenbruggerplatz – Leechwald   Deckplan 2 Beschränkungszone für die Raumheizung</vt:lpstr>
      <vt:lpstr>Verfahren</vt:lpstr>
      <vt:lpstr>Fragen? </vt:lpstr>
      <vt:lpstr>Änderung Sachbereichskonzept Energie  umfassende inhaltliche Vorstellung erfolgte  im Ausschuss  am 05. Februar 2025  Rechtslage Juni 2022: (…) spätestens jedoch drei Jahre nach Inkrafttreten dieser Novelle ist ÖEK an § 21 Abs. 3 Z 4a anzupassen </vt:lpstr>
      <vt:lpstr>PowerPoint-Präsentation</vt:lpstr>
      <vt:lpstr>Änderung Sachbereichskonzept Energie  umfassende inhaltliche Vorstellung erfolgte  im Ausschuss  am 05. Februar 2025  Rechtslage Juni 2022: (…) spätestens jedoch drei Jahre nach Inkrafttreten dieser Novelle ist ÖEK an § 21 Abs. 3 Z 4a anzupassen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PowerPoint_Powerpointvorlage_Stadt_Graz</dc:title>
  <dc:creator>Thallinger Sigrid</dc:creator>
  <cp:lastModifiedBy>Benedikt Eva-Maria</cp:lastModifiedBy>
  <cp:revision>134</cp:revision>
  <cp:lastPrinted>2023-07-05T08:05:42Z</cp:lastPrinted>
  <dcterms:created xsi:type="dcterms:W3CDTF">2020-04-16T08:42:02Z</dcterms:created>
  <dcterms:modified xsi:type="dcterms:W3CDTF">2025-06-02T06:40:00Z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0x010100E373054438DD664D86394BA09741A0B2</vt:lpwstr>
  </property>
</Properties>
</file>