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788" r:id="rId2"/>
  </p:sldMasterIdLst>
  <p:sldIdLst>
    <p:sldId id="265" r:id="rId3"/>
    <p:sldId id="257" r:id="rId4"/>
    <p:sldId id="281" r:id="rId5"/>
    <p:sldId id="282" r:id="rId6"/>
    <p:sldId id="263" r:id="rId7"/>
    <p:sldId id="274" r:id="rId8"/>
    <p:sldId id="268" r:id="rId9"/>
    <p:sldId id="269" r:id="rId10"/>
    <p:sldId id="283" r:id="rId11"/>
    <p:sldId id="275" r:id="rId12"/>
    <p:sldId id="280" r:id="rId13"/>
    <p:sldId id="279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88974988108987E-2"/>
          <c:y val="3.2363164502407858E-2"/>
          <c:w val="0.76444941238296016"/>
          <c:h val="0.673400271192446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9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675</c:v>
                </c:pt>
                <c:pt idx="1">
                  <c:v>1034</c:v>
                </c:pt>
                <c:pt idx="2">
                  <c:v>292</c:v>
                </c:pt>
                <c:pt idx="3">
                  <c:v>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1-4F40-AF68-F3E3BCC37069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9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1699</c:v>
                </c:pt>
                <c:pt idx="1">
                  <c:v>1887</c:v>
                </c:pt>
                <c:pt idx="2">
                  <c:v>346</c:v>
                </c:pt>
                <c:pt idx="3">
                  <c:v>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51-4F40-AF68-F3E3BCC37069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51-4F40-AF68-F3E3BCC37069}"/>
                </c:ext>
              </c:extLst>
            </c:dLbl>
            <c:dLbl>
              <c:idx val="1"/>
              <c:layout>
                <c:manualLayout>
                  <c:x val="0"/>
                  <c:y val="-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51-4F40-AF68-F3E3BCC370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9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1424</c:v>
                </c:pt>
                <c:pt idx="1">
                  <c:v>3514</c:v>
                </c:pt>
                <c:pt idx="2">
                  <c:v>505</c:v>
                </c:pt>
                <c:pt idx="3">
                  <c:v>1769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51-4F40-AF68-F3E3BCC37069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31150089593164E-3"/>
                  <c:y val="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51-4F40-AF68-F3E3BCC37069}"/>
                </c:ext>
              </c:extLst>
            </c:dLbl>
            <c:dLbl>
              <c:idx val="1"/>
              <c:layout>
                <c:manualLayout>
                  <c:x val="5.7934519688850709E-3"/>
                  <c:y val="3.0251729293564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51-4F40-AF68-F3E3BCC37069}"/>
                </c:ext>
              </c:extLst>
            </c:dLbl>
            <c:dLbl>
              <c:idx val="2"/>
              <c:layout>
                <c:manualLayout>
                  <c:x val="3.8623001791863987E-3"/>
                  <c:y val="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651-4F40-AF68-F3E3BCC37069}"/>
                </c:ext>
              </c:extLst>
            </c:dLbl>
            <c:dLbl>
              <c:idx val="3"/>
              <c:layout>
                <c:manualLayout>
                  <c:x val="7.7246003583726561E-3"/>
                  <c:y val="-2.7043563787031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651-4F40-AF68-F3E3BCC370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9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Tabelle1!$E$2:$E$5</c:f>
              <c:numCache>
                <c:formatCode>General</c:formatCode>
                <c:ptCount val="4"/>
                <c:pt idx="0">
                  <c:v>1077</c:v>
                </c:pt>
                <c:pt idx="1">
                  <c:v>3729</c:v>
                </c:pt>
                <c:pt idx="2">
                  <c:v>509</c:v>
                </c:pt>
                <c:pt idx="3">
                  <c:v>1635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51-4F40-AF68-F3E3BCC37069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Tabelle1!$F$2:$F$5</c:f>
              <c:numCache>
                <c:formatCode>General</c:formatCode>
                <c:ptCount val="4"/>
                <c:pt idx="0">
                  <c:v>3063</c:v>
                </c:pt>
                <c:pt idx="1">
                  <c:v>6775</c:v>
                </c:pt>
                <c:pt idx="2">
                  <c:v>299</c:v>
                </c:pt>
                <c:pt idx="3">
                  <c:v>1304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51-4F40-AF68-F3E3BCC37069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CM-Interventionen</c:v>
                </c:pt>
                <c:pt idx="1">
                  <c:v>Telefonsiche Anfragen</c:v>
                </c:pt>
                <c:pt idx="2">
                  <c:v>Persönl. Vorsprachen</c:v>
                </c:pt>
                <c:pt idx="3">
                  <c:v>Hausbesuche</c:v>
                </c:pt>
              </c:strCache>
            </c:strRef>
          </c:cat>
          <c:val>
            <c:numRef>
              <c:f>Tabelle1!$G$2:$G$5</c:f>
              <c:numCache>
                <c:formatCode>General</c:formatCode>
                <c:ptCount val="4"/>
                <c:pt idx="0">
                  <c:v>4182</c:v>
                </c:pt>
                <c:pt idx="1">
                  <c:v>8424</c:v>
                </c:pt>
                <c:pt idx="2">
                  <c:v>165</c:v>
                </c:pt>
                <c:pt idx="3">
                  <c:v>1833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39-4A53-BE91-48BB74AE3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7"/>
        <c:gapDepth val="0"/>
        <c:shape val="box"/>
        <c:axId val="32972160"/>
        <c:axId val="33002624"/>
        <c:axId val="0"/>
      </c:bar3DChart>
      <c:catAx>
        <c:axId val="32972160"/>
        <c:scaling>
          <c:orientation val="minMax"/>
        </c:scaling>
        <c:delete val="0"/>
        <c:axPos val="b"/>
        <c:numFmt formatCode="General" sourceLinked="0"/>
        <c:majorTickMark val="out"/>
        <c:minorTickMark val="cross"/>
        <c:tickLblPos val="nextTo"/>
        <c:txPr>
          <a:bodyPr anchor="ctr" anchorCtr="1"/>
          <a:lstStyle/>
          <a:p>
            <a:pPr>
              <a:defRPr sz="1200"/>
            </a:pPr>
            <a:endParaRPr lang="de-DE"/>
          </a:p>
        </c:txPr>
        <c:crossAx val="33002624"/>
        <c:crosses val="autoZero"/>
        <c:auto val="1"/>
        <c:lblAlgn val="ctr"/>
        <c:lblOffset val="100"/>
        <c:noMultiLvlLbl val="0"/>
      </c:catAx>
      <c:valAx>
        <c:axId val="33002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329721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txPr>
    <a:bodyPr rot="5400000" vert="horz"/>
    <a:lstStyle/>
    <a:p>
      <a:pPr>
        <a:defRPr sz="1800"/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0.21345</cdr:x>
      <cdr:y>0.27941</cdr:y>
    </cdr:from>
    <cdr:to>
      <cdr:x>0.23535</cdr:x>
      <cdr:y>0.36765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403712" y="1368152"/>
          <a:ext cx="14401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0.19155</cdr:x>
      <cdr:y>0.40297</cdr:y>
    </cdr:from>
    <cdr:to>
      <cdr:x>0.23535</cdr:x>
      <cdr:y>0.50591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1259696" y="1944122"/>
          <a:ext cx="288046" cy="496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b="1" dirty="0" smtClean="0"/>
            <a:t>3063</a:t>
          </a:r>
          <a:endParaRPr lang="de-DE" sz="1000" b="1" dirty="0"/>
        </a:p>
      </cdr:txBody>
    </cdr:sp>
  </cdr:relSizeAnchor>
  <cdr:relSizeAnchor xmlns:cdr="http://schemas.openxmlformats.org/drawingml/2006/chartDrawing">
    <cdr:from>
      <cdr:x>0.57478</cdr:x>
      <cdr:y>0.61194</cdr:y>
    </cdr:from>
    <cdr:to>
      <cdr:x>0.60763</cdr:x>
      <cdr:y>0.69403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3779976" y="2952328"/>
          <a:ext cx="216034" cy="39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b="1" dirty="0" smtClean="0"/>
            <a:t>299</a:t>
          </a:r>
          <a:endParaRPr lang="de-DE" sz="1000" b="1" dirty="0"/>
        </a:p>
      </cdr:txBody>
    </cdr:sp>
  </cdr:relSizeAnchor>
  <cdr:relSizeAnchor xmlns:cdr="http://schemas.openxmlformats.org/drawingml/2006/chartDrawing">
    <cdr:from>
      <cdr:x>0.74997</cdr:x>
      <cdr:y>0.52239</cdr:y>
    </cdr:from>
    <cdr:to>
      <cdr:x>0.79377</cdr:x>
      <cdr:y>0.62687</cdr:y>
    </cdr:to>
    <cdr:sp macro="" textlink="">
      <cdr:nvSpPr>
        <cdr:cNvPr id="5" name="Textfeld 4"/>
        <cdr:cNvSpPr txBox="1"/>
      </cdr:nvSpPr>
      <cdr:spPr>
        <a:xfrm xmlns:a="http://schemas.openxmlformats.org/drawingml/2006/main">
          <a:off x="4932104" y="2520280"/>
          <a:ext cx="288046" cy="504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b="1" dirty="0" smtClean="0"/>
            <a:t>1304</a:t>
          </a:r>
          <a:endParaRPr lang="de-DE" sz="1000" b="1" dirty="0"/>
        </a:p>
      </cdr:txBody>
    </cdr:sp>
  </cdr:relSizeAnchor>
  <cdr:relSizeAnchor xmlns:cdr="http://schemas.openxmlformats.org/drawingml/2006/chartDrawing">
    <cdr:from>
      <cdr:x>0.41054</cdr:x>
      <cdr:y>0</cdr:y>
    </cdr:from>
    <cdr:to>
      <cdr:x>0.42517</cdr:x>
      <cdr:y>0.07744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2699856" y="0"/>
          <a:ext cx="96241" cy="373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0.39621</cdr:x>
      <cdr:y>0.01377</cdr:y>
    </cdr:from>
    <cdr:to>
      <cdr:x>0.44047</cdr:x>
      <cdr:y>0.09016</cdr:y>
    </cdr:to>
    <cdr:sp macro="" textlink="">
      <cdr:nvSpPr>
        <cdr:cNvPr id="7" name="Textfeld 6"/>
        <cdr:cNvSpPr txBox="1"/>
      </cdr:nvSpPr>
      <cdr:spPr>
        <a:xfrm xmlns:a="http://schemas.openxmlformats.org/drawingml/2006/main">
          <a:off x="2661930" y="73379"/>
          <a:ext cx="297364" cy="407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100" dirty="0" smtClean="0"/>
            <a:t>8424</a:t>
          </a:r>
          <a:endParaRPr lang="de-DE" sz="1100" dirty="0"/>
        </a:p>
      </cdr:txBody>
    </cdr:sp>
  </cdr:relSizeAnchor>
  <cdr:relSizeAnchor xmlns:cdr="http://schemas.openxmlformats.org/drawingml/2006/chartDrawing">
    <cdr:from>
      <cdr:x>0.19805</cdr:x>
      <cdr:y>0.31926</cdr:y>
    </cdr:from>
    <cdr:to>
      <cdr:x>0.25164</cdr:x>
      <cdr:y>0.40034</cdr:y>
    </cdr:to>
    <cdr:sp macro="" textlink="">
      <cdr:nvSpPr>
        <cdr:cNvPr id="8" name="Textfeld 7"/>
        <cdr:cNvSpPr txBox="1"/>
      </cdr:nvSpPr>
      <cdr:spPr>
        <a:xfrm xmlns:a="http://schemas.openxmlformats.org/drawingml/2006/main">
          <a:off x="1330585" y="1701207"/>
          <a:ext cx="3600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dirty="0" smtClean="0"/>
            <a:t>4182</a:t>
          </a:r>
          <a:endParaRPr lang="de-DE" sz="1000" dirty="0"/>
        </a:p>
      </cdr:txBody>
    </cdr:sp>
  </cdr:relSizeAnchor>
  <cdr:relSizeAnchor xmlns:cdr="http://schemas.openxmlformats.org/drawingml/2006/chartDrawing">
    <cdr:from>
      <cdr:x>0.58538</cdr:x>
      <cdr:y>0.62529</cdr:y>
    </cdr:from>
    <cdr:to>
      <cdr:x>0.62825</cdr:x>
      <cdr:y>0.69286</cdr:y>
    </cdr:to>
    <cdr:sp macro="" textlink="">
      <cdr:nvSpPr>
        <cdr:cNvPr id="9" name="Textfeld 8"/>
        <cdr:cNvSpPr txBox="1"/>
      </cdr:nvSpPr>
      <cdr:spPr>
        <a:xfrm xmlns:a="http://schemas.openxmlformats.org/drawingml/2006/main">
          <a:off x="3932813" y="3331954"/>
          <a:ext cx="2880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dirty="0" smtClean="0"/>
            <a:t>165</a:t>
          </a:r>
          <a:endParaRPr lang="de-DE" sz="1000" dirty="0"/>
        </a:p>
      </cdr:txBody>
    </cdr:sp>
  </cdr:relSizeAnchor>
  <cdr:relSizeAnchor xmlns:cdr="http://schemas.openxmlformats.org/drawingml/2006/chartDrawing">
    <cdr:from>
      <cdr:x>0.76758</cdr:x>
      <cdr:y>0.5</cdr:y>
    </cdr:from>
    <cdr:to>
      <cdr:x>0.81045</cdr:x>
      <cdr:y>0.56757</cdr:y>
    </cdr:to>
    <cdr:sp macro="" textlink="">
      <cdr:nvSpPr>
        <cdr:cNvPr id="10" name="Textfeld 9"/>
        <cdr:cNvSpPr txBox="1"/>
      </cdr:nvSpPr>
      <cdr:spPr>
        <a:xfrm xmlns:a="http://schemas.openxmlformats.org/drawingml/2006/main">
          <a:off x="5156949" y="2664310"/>
          <a:ext cx="2880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de-DE" sz="1000" dirty="0" smtClean="0"/>
            <a:t>1833</a:t>
          </a:r>
          <a:endParaRPr lang="de-DE" sz="10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34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83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9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5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73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57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011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26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90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15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689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33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673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672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435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174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455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425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954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502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5910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8643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6941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8643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655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262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8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41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2A88-52FB-4FAA-B955-EBAF914F1F0E}" type="datetimeFigureOut">
              <a:rPr lang="de-DE" smtClean="0"/>
              <a:t>11.11.2022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A01EB1-4FD0-4986-B0E8-020DF7B96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1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827584" y="2852936"/>
            <a:ext cx="7595006" cy="1584176"/>
          </a:xfrm>
        </p:spPr>
        <p:txBody>
          <a:bodyPr>
            <a:noAutofit/>
          </a:bodyPr>
          <a:lstStyle/>
          <a:p>
            <a:pPr algn="ctr"/>
            <a:r>
              <a:rPr lang="de-DE" sz="4400" b="1" i="1" dirty="0" smtClean="0"/>
              <a:t>Fachbereich Pflege/Planung/Controlling </a:t>
            </a:r>
            <a:endParaRPr lang="de-DE" sz="4400" b="1" i="1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1633990" y="4653136"/>
            <a:ext cx="6192688" cy="1008112"/>
          </a:xfrm>
        </p:spPr>
        <p:txBody>
          <a:bodyPr>
            <a:normAutofit/>
          </a:bodyPr>
          <a:lstStyle/>
          <a:p>
            <a:pPr algn="ctr"/>
            <a:endParaRPr lang="de-DE" b="1" dirty="0" smtClean="0">
              <a:solidFill>
                <a:schemeClr val="tx1"/>
              </a:solidFill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</a:rPr>
              <a:t>Referentin: Fr. </a:t>
            </a:r>
            <a:r>
              <a:rPr lang="de-DE" b="1" dirty="0" err="1" smtClean="0">
                <a:solidFill>
                  <a:schemeClr val="tx1"/>
                </a:solidFill>
              </a:rPr>
              <a:t>Mag.</a:t>
            </a:r>
            <a:r>
              <a:rPr lang="de-DE" b="1" baseline="30000" dirty="0" err="1" smtClean="0">
                <a:solidFill>
                  <a:schemeClr val="tx1"/>
                </a:solidFill>
              </a:rPr>
              <a:t>a</a:t>
            </a:r>
            <a:r>
              <a:rPr lang="de-DE" b="1" dirty="0" smtClean="0">
                <a:solidFill>
                  <a:schemeClr val="tx1"/>
                </a:solidFill>
              </a:rPr>
              <a:t> Norma Rieder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55777" y="2235380"/>
            <a:ext cx="434911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i="1" dirty="0" smtClean="0"/>
              <a:t>Sozialamt</a:t>
            </a:r>
          </a:p>
          <a:p>
            <a:pPr algn="ctr"/>
            <a:endParaRPr lang="de-DE" sz="1700" i="1" dirty="0" smtClean="0"/>
          </a:p>
        </p:txBody>
      </p:sp>
      <p:pic>
        <p:nvPicPr>
          <p:cNvPr id="6" name="Grafik 5" descr="Bildschirmausschnit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1" y="1084269"/>
            <a:ext cx="4572000" cy="10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2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99592" y="1230358"/>
            <a:ext cx="7344816" cy="974506"/>
          </a:xfrm>
        </p:spPr>
        <p:txBody>
          <a:bodyPr>
            <a:noAutofit/>
          </a:bodyPr>
          <a:lstStyle/>
          <a:p>
            <a:pPr algn="l"/>
            <a:r>
              <a:rPr lang="de-DE" sz="4400" b="1" i="1" dirty="0" smtClean="0"/>
              <a:t>Strategische und operative Aufgaben</a:t>
            </a: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4478" y="2204864"/>
            <a:ext cx="7344816" cy="3315612"/>
          </a:xfrm>
        </p:spPr>
        <p:txBody>
          <a:bodyPr>
            <a:normAutofit/>
          </a:bodyPr>
          <a:lstStyle/>
          <a:p>
            <a:pPr algn="just"/>
            <a:endParaRPr lang="de-DE" sz="24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just"/>
            <a:endParaRPr lang="de-DE" sz="2400" dirty="0">
              <a:solidFill>
                <a:schemeClr val="tx1"/>
              </a:solidFill>
            </a:endParaRPr>
          </a:p>
        </p:txBody>
      </p:sp>
      <p:pic>
        <p:nvPicPr>
          <p:cNvPr id="9" name="Grafik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feld 3"/>
          <p:cNvSpPr txBox="1"/>
          <p:nvPr/>
        </p:nvSpPr>
        <p:spPr>
          <a:xfrm>
            <a:off x="899592" y="2420888"/>
            <a:ext cx="720274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i="1" dirty="0" smtClean="0"/>
              <a:t>Entwicklung von Konzepten und Leistungsangeboten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dirty="0" smtClean="0"/>
              <a:t>z.B. im gerontopsychiatrischen Bereich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1600" dirty="0" smtClean="0"/>
              <a:t>Reinigungsdienst für prekäre Betreuungssituationen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Symbol" panose="05050102010706020507" pitchFamily="18" charset="2"/>
              <a:buChar char="-"/>
            </a:pPr>
            <a:r>
              <a:rPr lang="de-DE" sz="1600" dirty="0" smtClean="0"/>
              <a:t>Grazer </a:t>
            </a:r>
            <a:r>
              <a:rPr lang="de-DE" sz="1600" dirty="0" err="1" smtClean="0"/>
              <a:t>Klientenbeitragsmodell</a:t>
            </a:r>
            <a:r>
              <a:rPr lang="de-DE" sz="1600" dirty="0" smtClean="0"/>
              <a:t> für Hauskrankenpflege </a:t>
            </a:r>
            <a:endParaRPr lang="de-DE" sz="1600" dirty="0"/>
          </a:p>
          <a:p>
            <a:pPr marL="285750" indent="-285750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i="1" dirty="0" smtClean="0"/>
              <a:t>Pflegedrehscheibe der Stadt Graz</a:t>
            </a:r>
          </a:p>
          <a:p>
            <a:pPr marL="285750" indent="-285750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i="1" dirty="0" smtClean="0"/>
              <a:t>Kontrolle der Hauskrankenpflegeorganisationen</a:t>
            </a:r>
            <a:endParaRPr lang="de-DE" b="1" i="1" dirty="0"/>
          </a:p>
          <a:p>
            <a:pPr marL="285750" indent="-285750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i="1" dirty="0" smtClean="0"/>
              <a:t>Kontrolle der Privatpflegeheime</a:t>
            </a:r>
            <a:endParaRPr lang="de-DE" b="1" i="1" dirty="0"/>
          </a:p>
        </p:txBody>
      </p:sp>
    </p:spTree>
    <p:extLst>
      <p:ext uri="{BB962C8B-B14F-4D97-AF65-F5344CB8AC3E}">
        <p14:creationId xmlns:p14="http://schemas.microsoft.com/office/powerpoint/2010/main" val="34540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6546" y="512179"/>
            <a:ext cx="6480720" cy="648072"/>
          </a:xfrm>
        </p:spPr>
        <p:txBody>
          <a:bodyPr>
            <a:noAutofit/>
          </a:bodyPr>
          <a:lstStyle/>
          <a:p>
            <a:r>
              <a:rPr lang="de-DE" sz="4400" b="1" i="1" dirty="0" smtClean="0"/>
              <a:t>Themen im Fachbereich</a:t>
            </a:r>
            <a:endParaRPr lang="de-DE" sz="4400" b="1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4791" y="1628800"/>
            <a:ext cx="7540356" cy="475252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de-DE" b="1" i="1" dirty="0" smtClean="0"/>
              <a:t>Mobile Dienste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dirty="0"/>
              <a:t>z</a:t>
            </a:r>
            <a:r>
              <a:rPr lang="de-DE" dirty="0" smtClean="0"/>
              <a:t>.B. Hauskrankenpflege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dirty="0" smtClean="0"/>
              <a:t>gerontopsychiatrische Angebote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de-DE" b="1" i="1" dirty="0" smtClean="0"/>
              <a:t>Betreutes- und </a:t>
            </a:r>
            <a:r>
              <a:rPr lang="de-DE" b="1" i="1" dirty="0" err="1" smtClean="0"/>
              <a:t>Betreubares</a:t>
            </a:r>
            <a:r>
              <a:rPr lang="de-DE" b="1" i="1" dirty="0" smtClean="0"/>
              <a:t> Wohnen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smtClean="0"/>
              <a:t>Richtlinienprüfung und </a:t>
            </a:r>
            <a:r>
              <a:rPr lang="de-DE" dirty="0" smtClean="0"/>
              <a:t>Antrag für Fördervereinbarung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dirty="0" smtClean="0"/>
              <a:t>Beratung über das Angebot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i="1" dirty="0" smtClean="0"/>
              <a:t>Semistationäre Einrichtungen 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</a:pPr>
            <a:r>
              <a:rPr lang="de-DE" dirty="0" smtClean="0"/>
              <a:t>Tageszentrum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dirty="0" smtClean="0"/>
              <a:t>Demenztageszentrum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i="1" dirty="0" smtClean="0"/>
              <a:t>Stationäre Einrichtungen</a:t>
            </a:r>
          </a:p>
          <a:p>
            <a:pPr lvl="1">
              <a:lnSpc>
                <a:spcPct val="110000"/>
              </a:lnSpc>
              <a:buClrTx/>
              <a:buFont typeface="Symbol" panose="05050102010706020507" pitchFamily="18" charset="2"/>
              <a:buChar char="-"/>
            </a:pPr>
            <a:r>
              <a:rPr lang="de-DE" dirty="0" smtClean="0"/>
              <a:t>Pflegeheime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</p:txBody>
      </p:sp>
      <p:pic>
        <p:nvPicPr>
          <p:cNvPr id="4" name="Grafi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5540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286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400" b="1" i="1" dirty="0" smtClean="0"/>
              <a:t>Controlling - Kreislauf</a:t>
            </a:r>
            <a:endParaRPr lang="de-DE" sz="4400" b="1" i="1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763688" y="1700808"/>
            <a:ext cx="4563809" cy="4480452"/>
            <a:chOff x="2024415" y="1540836"/>
            <a:chExt cx="4229112" cy="4229112"/>
          </a:xfrm>
        </p:grpSpPr>
        <p:sp>
          <p:nvSpPr>
            <p:cNvPr id="6" name="Freihandform 5"/>
            <p:cNvSpPr/>
            <p:nvPr/>
          </p:nvSpPr>
          <p:spPr>
            <a:xfrm>
              <a:off x="2024415" y="1540836"/>
              <a:ext cx="2066823" cy="2066823"/>
            </a:xfrm>
            <a:custGeom>
              <a:avLst/>
              <a:gdLst>
                <a:gd name="connsiteX0" fmla="*/ 0 w 2066823"/>
                <a:gd name="connsiteY0" fmla="*/ 2066823 h 2066823"/>
                <a:gd name="connsiteX1" fmla="*/ 2066823 w 2066823"/>
                <a:gd name="connsiteY1" fmla="*/ 0 h 2066823"/>
                <a:gd name="connsiteX2" fmla="*/ 2066823 w 2066823"/>
                <a:gd name="connsiteY2" fmla="*/ 2066823 h 2066823"/>
                <a:gd name="connsiteX3" fmla="*/ 0 w 2066823"/>
                <a:gd name="connsiteY3" fmla="*/ 2066823 h 206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823" h="2066823">
                  <a:moveTo>
                    <a:pt x="0" y="2066823"/>
                  </a:moveTo>
                  <a:cubicBezTo>
                    <a:pt x="0" y="925348"/>
                    <a:pt x="925348" y="0"/>
                    <a:pt x="2066823" y="0"/>
                  </a:cubicBezTo>
                  <a:lnTo>
                    <a:pt x="2066823" y="2066823"/>
                  </a:lnTo>
                  <a:lnTo>
                    <a:pt x="0" y="206682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6046" tIns="776046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kern="1200" dirty="0" smtClean="0"/>
                <a:t>Ziele festlegen</a:t>
              </a:r>
              <a:endParaRPr lang="de-DE" kern="1200" dirty="0"/>
            </a:p>
          </p:txBody>
        </p:sp>
        <p:sp>
          <p:nvSpPr>
            <p:cNvPr id="7" name="Freihandform 6"/>
            <p:cNvSpPr/>
            <p:nvPr/>
          </p:nvSpPr>
          <p:spPr>
            <a:xfrm>
              <a:off x="4186704" y="1540836"/>
              <a:ext cx="2066823" cy="2066823"/>
            </a:xfrm>
            <a:custGeom>
              <a:avLst/>
              <a:gdLst>
                <a:gd name="connsiteX0" fmla="*/ 0 w 2066823"/>
                <a:gd name="connsiteY0" fmla="*/ 2066823 h 2066823"/>
                <a:gd name="connsiteX1" fmla="*/ 2066823 w 2066823"/>
                <a:gd name="connsiteY1" fmla="*/ 0 h 2066823"/>
                <a:gd name="connsiteX2" fmla="*/ 2066823 w 2066823"/>
                <a:gd name="connsiteY2" fmla="*/ 2066823 h 2066823"/>
                <a:gd name="connsiteX3" fmla="*/ 0 w 2066823"/>
                <a:gd name="connsiteY3" fmla="*/ 2066823 h 206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823" h="2066823">
                  <a:moveTo>
                    <a:pt x="0" y="0"/>
                  </a:moveTo>
                  <a:cubicBezTo>
                    <a:pt x="1141475" y="0"/>
                    <a:pt x="2066823" y="925348"/>
                    <a:pt x="2066823" y="2066823"/>
                  </a:cubicBezTo>
                  <a:lnTo>
                    <a:pt x="0" y="2066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747598" rIns="747598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Soll- Ist-Vergleich</a:t>
              </a:r>
              <a:endParaRPr lang="de-DE" sz="2000" kern="1200" dirty="0"/>
            </a:p>
          </p:txBody>
        </p:sp>
        <p:sp>
          <p:nvSpPr>
            <p:cNvPr id="8" name="Freihandform 7"/>
            <p:cNvSpPr/>
            <p:nvPr/>
          </p:nvSpPr>
          <p:spPr>
            <a:xfrm rot="21600000">
              <a:off x="4186704" y="3703124"/>
              <a:ext cx="2066823" cy="2066824"/>
            </a:xfrm>
            <a:custGeom>
              <a:avLst/>
              <a:gdLst>
                <a:gd name="connsiteX0" fmla="*/ 0 w 2066823"/>
                <a:gd name="connsiteY0" fmla="*/ 2066823 h 2066823"/>
                <a:gd name="connsiteX1" fmla="*/ 2066823 w 2066823"/>
                <a:gd name="connsiteY1" fmla="*/ 0 h 2066823"/>
                <a:gd name="connsiteX2" fmla="*/ 2066823 w 2066823"/>
                <a:gd name="connsiteY2" fmla="*/ 2066823 h 2066823"/>
                <a:gd name="connsiteX3" fmla="*/ 0 w 2066823"/>
                <a:gd name="connsiteY3" fmla="*/ 2066823 h 206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823" h="2066823">
                  <a:moveTo>
                    <a:pt x="2066823" y="0"/>
                  </a:moveTo>
                  <a:cubicBezTo>
                    <a:pt x="2066823" y="1141475"/>
                    <a:pt x="1141475" y="2066823"/>
                    <a:pt x="0" y="2066823"/>
                  </a:cubicBezTo>
                  <a:lnTo>
                    <a:pt x="0" y="0"/>
                  </a:lnTo>
                  <a:lnTo>
                    <a:pt x="2066823" y="0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42241" rIns="747598" bIns="74759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Ursachen - Analyse</a:t>
              </a:r>
              <a:endParaRPr lang="de-DE" sz="2000" kern="1200" dirty="0"/>
            </a:p>
          </p:txBody>
        </p:sp>
        <p:sp>
          <p:nvSpPr>
            <p:cNvPr id="9" name="Freihandform 8"/>
            <p:cNvSpPr/>
            <p:nvPr/>
          </p:nvSpPr>
          <p:spPr>
            <a:xfrm rot="21600000">
              <a:off x="2024415" y="3703125"/>
              <a:ext cx="2066823" cy="2066823"/>
            </a:xfrm>
            <a:custGeom>
              <a:avLst/>
              <a:gdLst>
                <a:gd name="connsiteX0" fmla="*/ 0 w 2066823"/>
                <a:gd name="connsiteY0" fmla="*/ 2066823 h 2066823"/>
                <a:gd name="connsiteX1" fmla="*/ 2066823 w 2066823"/>
                <a:gd name="connsiteY1" fmla="*/ 0 h 2066823"/>
                <a:gd name="connsiteX2" fmla="*/ 2066823 w 2066823"/>
                <a:gd name="connsiteY2" fmla="*/ 2066823 h 2066823"/>
                <a:gd name="connsiteX3" fmla="*/ 0 w 2066823"/>
                <a:gd name="connsiteY3" fmla="*/ 2066823 h 206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823" h="2066823">
                  <a:moveTo>
                    <a:pt x="2066823" y="2066823"/>
                  </a:moveTo>
                  <a:cubicBezTo>
                    <a:pt x="925348" y="2066823"/>
                    <a:pt x="0" y="1141475"/>
                    <a:pt x="0" y="0"/>
                  </a:cubicBezTo>
                  <a:lnTo>
                    <a:pt x="2066823" y="0"/>
                  </a:lnTo>
                  <a:lnTo>
                    <a:pt x="2066823" y="2066823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374" tIns="128016" rIns="128016" bIns="73337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800" kern="1200" dirty="0" smtClean="0"/>
                <a:t>Korrektur</a:t>
              </a:r>
              <a:r>
                <a:rPr lang="de-DE" sz="2000" kern="1200" dirty="0" smtClean="0"/>
                <a:t> - Maßnahmen</a:t>
              </a:r>
              <a:endParaRPr lang="de-DE" sz="2000" kern="1200" dirty="0"/>
            </a:p>
          </p:txBody>
        </p:sp>
        <p:sp>
          <p:nvSpPr>
            <p:cNvPr id="10" name="Gebogener Pfeil 9"/>
            <p:cNvSpPr/>
            <p:nvPr/>
          </p:nvSpPr>
          <p:spPr>
            <a:xfrm>
              <a:off x="3782170" y="3225798"/>
              <a:ext cx="713603" cy="620524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Gebogener Pfeil 10"/>
            <p:cNvSpPr/>
            <p:nvPr/>
          </p:nvSpPr>
          <p:spPr>
            <a:xfrm rot="10800000">
              <a:off x="3782170" y="3464461"/>
              <a:ext cx="713603" cy="620524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2" name="Grafik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5540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855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DE" sz="4400" b="1" i="1" dirty="0" smtClean="0"/>
              <a:t>Pflegedrehscheibe</a:t>
            </a:r>
            <a:endParaRPr lang="de-DE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83622" y="1700808"/>
            <a:ext cx="8013576" cy="4464496"/>
          </a:xfrm>
        </p:spPr>
        <p:txBody>
          <a:bodyPr>
            <a:noAutofit/>
          </a:bodyPr>
          <a:lstStyle/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sz="1700" dirty="0" smtClean="0"/>
              <a:t>  </a:t>
            </a:r>
            <a:r>
              <a:rPr lang="de-DE" b="1" dirty="0" smtClean="0"/>
              <a:t>Zentrale </a:t>
            </a:r>
            <a:r>
              <a:rPr lang="de-DE" b="1" dirty="0"/>
              <a:t>Anlaufstelle </a:t>
            </a:r>
            <a:r>
              <a:rPr lang="de-DE" dirty="0"/>
              <a:t>zu allen Fragen bezüglich </a:t>
            </a:r>
            <a:r>
              <a:rPr lang="de-DE" b="1" dirty="0"/>
              <a:t>Pflege und </a:t>
            </a:r>
            <a:r>
              <a:rPr lang="de-DE" b="1" dirty="0" smtClean="0"/>
              <a:t>Betreuung</a:t>
            </a:r>
          </a:p>
          <a:p>
            <a:pPr marL="45720" lvl="0" indent="0">
              <a:spcBef>
                <a:spcPts val="408"/>
              </a:spcBef>
              <a:buNone/>
            </a:pPr>
            <a:endParaRPr lang="de-DE" sz="1400" dirty="0"/>
          </a:p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dirty="0" smtClean="0"/>
              <a:t>  Rasche</a:t>
            </a:r>
            <a:r>
              <a:rPr lang="de-DE" dirty="0"/>
              <a:t>, individuelle und unbürokratische </a:t>
            </a:r>
            <a:r>
              <a:rPr lang="de-DE" b="1" dirty="0" smtClean="0"/>
              <a:t>Information</a:t>
            </a:r>
          </a:p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endParaRPr lang="de-DE" sz="1400" dirty="0"/>
          </a:p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dirty="0" smtClean="0"/>
              <a:t>  </a:t>
            </a:r>
            <a:r>
              <a:rPr lang="de-DE" b="1" dirty="0" smtClean="0"/>
              <a:t>Zusammenarbeit</a:t>
            </a:r>
            <a:r>
              <a:rPr lang="de-DE" dirty="0" smtClean="0"/>
              <a:t> </a:t>
            </a:r>
            <a:r>
              <a:rPr lang="de-DE" dirty="0"/>
              <a:t>und </a:t>
            </a:r>
            <a:r>
              <a:rPr lang="de-DE" b="1" dirty="0"/>
              <a:t>Vernetzung</a:t>
            </a:r>
            <a:r>
              <a:rPr lang="de-DE" dirty="0"/>
              <a:t> mit allen Anbietern von </a:t>
            </a:r>
            <a:r>
              <a:rPr lang="de-DE" dirty="0" smtClean="0"/>
              <a:t>  </a:t>
            </a:r>
          </a:p>
          <a:p>
            <a:pPr marL="0" lvl="0" indent="0">
              <a:spcBef>
                <a:spcPts val="408"/>
              </a:spcBef>
              <a:buNone/>
            </a:pPr>
            <a:r>
              <a:rPr lang="de-DE" dirty="0"/>
              <a:t> </a:t>
            </a:r>
            <a:r>
              <a:rPr lang="de-DE" dirty="0" smtClean="0"/>
              <a:t>      Gesundheits- und Pflegeeinrichtungen </a:t>
            </a:r>
            <a:r>
              <a:rPr lang="de-DE" dirty="0"/>
              <a:t>sowie Krankenhäusern, </a:t>
            </a:r>
            <a:endParaRPr lang="de-DE" dirty="0" smtClean="0"/>
          </a:p>
          <a:p>
            <a:pPr marL="0" lvl="0" indent="0">
              <a:spcBef>
                <a:spcPts val="408"/>
              </a:spcBef>
              <a:buNone/>
            </a:pPr>
            <a:r>
              <a:rPr lang="de-DE" dirty="0"/>
              <a:t> </a:t>
            </a:r>
            <a:r>
              <a:rPr lang="de-DE" dirty="0" smtClean="0"/>
              <a:t>      </a:t>
            </a:r>
            <a:r>
              <a:rPr lang="de-DE" dirty="0" err="1" smtClean="0"/>
              <a:t>SozialarbeiterInnen</a:t>
            </a:r>
            <a:r>
              <a:rPr lang="de-DE" dirty="0"/>
              <a:t>, </a:t>
            </a:r>
            <a:r>
              <a:rPr lang="de-DE" dirty="0" smtClean="0"/>
              <a:t>niedergelassenen Ärzten, Selbsthilfegruppen usw.</a:t>
            </a:r>
            <a:endParaRPr lang="de-DE" dirty="0"/>
          </a:p>
          <a:p>
            <a:pPr>
              <a:spcBef>
                <a:spcPts val="408"/>
              </a:spcBef>
              <a:buFont typeface="Wingdings" panose="05000000000000000000" pitchFamily="2" charset="2"/>
              <a:buChar char="Ø"/>
            </a:pP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549787" y="1188254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Ein P</a:t>
            </a:r>
            <a:r>
              <a:rPr lang="de-DE" sz="1200" i="1" dirty="0" smtClean="0">
                <a:solidFill>
                  <a:schemeClr val="bg1">
                    <a:lumMod val="50000"/>
                  </a:schemeClr>
                </a:solidFill>
              </a:rPr>
              <a:t>rojekt 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der </a:t>
            </a:r>
            <a:r>
              <a:rPr lang="de-DE" sz="1200" i="1" dirty="0" smtClean="0">
                <a:solidFill>
                  <a:schemeClr val="bg1">
                    <a:lumMod val="50000"/>
                  </a:schemeClr>
                </a:solidFill>
              </a:rPr>
              <a:t>Stadt Graz und dem Land Steiermark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/>
          <a:stretch/>
        </p:blipFill>
        <p:spPr>
          <a:xfrm rot="5400000">
            <a:off x="3760448" y="2368344"/>
            <a:ext cx="1372103" cy="5797671"/>
          </a:xfrm>
          <a:prstGeom prst="rect">
            <a:avLst/>
          </a:prstGeom>
        </p:spPr>
      </p:pic>
      <p:pic>
        <p:nvPicPr>
          <p:cNvPr id="7" name="Grafi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99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67" y="1663022"/>
            <a:ext cx="6280265" cy="1612669"/>
          </a:xfrm>
        </p:spPr>
      </p:pic>
      <p:sp>
        <p:nvSpPr>
          <p:cNvPr id="9" name="Textfeld 8"/>
          <p:cNvSpPr txBox="1"/>
          <p:nvPr/>
        </p:nvSpPr>
        <p:spPr>
          <a:xfrm>
            <a:off x="827584" y="3717032"/>
            <a:ext cx="786956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408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dirty="0" smtClean="0"/>
              <a:t> </a:t>
            </a:r>
            <a:r>
              <a:rPr lang="de-DE" b="1" u="sng" dirty="0" smtClean="0"/>
              <a:t>Zielgruppe:</a:t>
            </a:r>
            <a:r>
              <a:rPr lang="de-DE" dirty="0" smtClean="0"/>
              <a:t> Pflege- </a:t>
            </a:r>
            <a:r>
              <a:rPr lang="de-DE" dirty="0"/>
              <a:t>und betreuungsbedürftige Menschen, pflegende     </a:t>
            </a:r>
          </a:p>
          <a:p>
            <a:pPr marL="45720" lvl="0" indent="0">
              <a:spcBef>
                <a:spcPts val="408"/>
              </a:spcBef>
              <a:buClr>
                <a:schemeClr val="accent1"/>
              </a:buClr>
              <a:buNone/>
            </a:pPr>
            <a:r>
              <a:rPr lang="de-DE" dirty="0"/>
              <a:t>      Angehörige und Interessierte, Netzwerkpartner (</a:t>
            </a:r>
            <a:r>
              <a:rPr lang="de-DE" dirty="0" smtClean="0"/>
              <a:t>Krankenhäuser,        </a:t>
            </a:r>
            <a:endParaRPr lang="de-DE" dirty="0"/>
          </a:p>
          <a:p>
            <a:pPr marL="45720" lvl="0">
              <a:spcBef>
                <a:spcPts val="408"/>
              </a:spcBef>
              <a:buClr>
                <a:schemeClr val="accent1"/>
              </a:buClr>
            </a:pPr>
            <a:r>
              <a:rPr lang="de-DE" dirty="0"/>
              <a:t> </a:t>
            </a:r>
            <a:r>
              <a:rPr lang="de-DE" dirty="0" smtClean="0"/>
              <a:t>     </a:t>
            </a:r>
            <a:r>
              <a:rPr lang="de-DE" dirty="0"/>
              <a:t>niedergelassene Ärzte, Sozialarbeiter, Behörden usw.)</a:t>
            </a:r>
          </a:p>
          <a:p>
            <a:pPr>
              <a:spcBef>
                <a:spcPts val="408"/>
              </a:spcBef>
              <a:buClr>
                <a:schemeClr val="accent1"/>
              </a:buClr>
            </a:pPr>
            <a:endParaRPr lang="de-DE" sz="1400" dirty="0"/>
          </a:p>
          <a:p>
            <a:pPr lvl="0">
              <a:spcBef>
                <a:spcPts val="408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b="1" dirty="0" smtClean="0"/>
              <a:t> </a:t>
            </a:r>
            <a:r>
              <a:rPr lang="de-DE" b="1" u="sng" dirty="0" smtClean="0"/>
              <a:t>Öffnungszeiten:  </a:t>
            </a:r>
            <a:endParaRPr lang="de-DE" b="1" u="sng" dirty="0"/>
          </a:p>
          <a:p>
            <a:pPr lvl="0">
              <a:spcBef>
                <a:spcPts val="408"/>
              </a:spcBef>
              <a:buClr>
                <a:schemeClr val="accent1"/>
              </a:buClr>
            </a:pPr>
            <a:r>
              <a:rPr lang="de-DE" dirty="0" smtClean="0"/>
              <a:t>       Montag </a:t>
            </a:r>
            <a:r>
              <a:rPr lang="de-DE" dirty="0"/>
              <a:t>bis Freitag von 10 bis 15 Uhr oder nach Terminvereinbarung </a:t>
            </a:r>
          </a:p>
          <a:p>
            <a:pPr marL="45720" lvl="0" indent="0">
              <a:spcBef>
                <a:spcPts val="408"/>
              </a:spcBef>
              <a:buClr>
                <a:schemeClr val="accent1"/>
              </a:buClr>
              <a:buNone/>
            </a:pPr>
            <a:r>
              <a:rPr lang="de-DE" dirty="0"/>
              <a:t>     </a:t>
            </a:r>
            <a:r>
              <a:rPr lang="de-DE" dirty="0" smtClean="0"/>
              <a:t> (</a:t>
            </a:r>
            <a:r>
              <a:rPr lang="de-DE" dirty="0"/>
              <a:t>Tel.: +43 316 872-6382) am Standort: </a:t>
            </a:r>
            <a:r>
              <a:rPr lang="de-DE" dirty="0" err="1" smtClean="0"/>
              <a:t>Bethlehemgasse</a:t>
            </a:r>
            <a:r>
              <a:rPr lang="de-DE" dirty="0" smtClean="0"/>
              <a:t> 6, 8020 Graz 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23528" y="452240"/>
            <a:ext cx="65527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i="1" dirty="0" smtClean="0">
                <a:solidFill>
                  <a:schemeClr val="accent1"/>
                </a:solidFill>
              </a:rPr>
              <a:t>Pflegedrehscheibe</a:t>
            </a:r>
          </a:p>
          <a:p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Ein Projekt der Stadt Graz und dem Land Steiermark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  <a:p>
            <a:endParaRPr lang="de-DE" sz="4400" dirty="0"/>
          </a:p>
        </p:txBody>
      </p:sp>
      <p:pic>
        <p:nvPicPr>
          <p:cNvPr id="6" name="Grafi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81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609" y="803112"/>
            <a:ext cx="5578575" cy="1143000"/>
          </a:xfrm>
        </p:spPr>
        <p:txBody>
          <a:bodyPr>
            <a:normAutofit/>
          </a:bodyPr>
          <a:lstStyle/>
          <a:p>
            <a:pPr algn="l"/>
            <a:r>
              <a:rPr lang="de-DE" sz="4400" b="1" i="1" dirty="0" smtClean="0"/>
              <a:t>Beratungen</a:t>
            </a:r>
            <a:r>
              <a:rPr lang="de-DE" i="1" dirty="0"/>
              <a:t/>
            </a:r>
            <a:br>
              <a:rPr lang="de-DE" i="1" dirty="0"/>
            </a:br>
            <a:endParaRPr lang="de-DE" sz="2000" i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49609" y="2636912"/>
            <a:ext cx="6658695" cy="3240360"/>
          </a:xfrm>
        </p:spPr>
        <p:txBody>
          <a:bodyPr>
            <a:noAutofit/>
          </a:bodyPr>
          <a:lstStyle/>
          <a:p>
            <a:pPr lvl="0">
              <a:spcBef>
                <a:spcPts val="408"/>
              </a:spcBef>
              <a:buSzPct val="100000"/>
              <a:buFont typeface="Wingdings" panose="05000000000000000000" pitchFamily="2" charset="2"/>
              <a:buChar char="Ø"/>
            </a:pPr>
            <a:r>
              <a:rPr lang="de-DE" sz="1600" dirty="0"/>
              <a:t>T</a:t>
            </a:r>
            <a:r>
              <a:rPr lang="de-DE" dirty="0"/>
              <a:t>äglich </a:t>
            </a:r>
            <a:r>
              <a:rPr lang="de-DE" b="1" dirty="0"/>
              <a:t>telefonische Beratung </a:t>
            </a:r>
            <a:r>
              <a:rPr lang="de-DE" dirty="0"/>
              <a:t>und </a:t>
            </a:r>
            <a:r>
              <a:rPr lang="de-DE" b="1" dirty="0"/>
              <a:t>persönliche </a:t>
            </a:r>
            <a:r>
              <a:rPr lang="de-DE" b="1" dirty="0" smtClean="0"/>
              <a:t>Vorsprachen </a:t>
            </a:r>
            <a:r>
              <a:rPr lang="de-DE" dirty="0" smtClean="0"/>
              <a:t>von </a:t>
            </a:r>
            <a:r>
              <a:rPr lang="de-DE" dirty="0"/>
              <a:t>Betroffenen und Angehörigen in der Pflegedrehscheibe von Montag bis Freitag in der Zeit von 10:00 bis 15:00 Uhr möglich.</a:t>
            </a:r>
          </a:p>
          <a:p>
            <a:pPr marL="45720" lvl="0" indent="0">
              <a:spcBef>
                <a:spcPts val="408"/>
              </a:spcBef>
              <a:buNone/>
            </a:pPr>
            <a:endParaRPr lang="de-DE" sz="1800" dirty="0" smtClean="0"/>
          </a:p>
          <a:p>
            <a:pPr marL="45720" lvl="0" indent="0">
              <a:spcBef>
                <a:spcPts val="408"/>
              </a:spcBef>
              <a:buNone/>
            </a:pPr>
            <a:endParaRPr lang="de-DE" sz="1200" dirty="0"/>
          </a:p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sz="2000" dirty="0" smtClean="0"/>
              <a:t>Ebenso können </a:t>
            </a:r>
            <a:r>
              <a:rPr lang="de-DE" sz="2000" b="1" dirty="0" smtClean="0"/>
              <a:t>Hausbesuche</a:t>
            </a:r>
            <a:r>
              <a:rPr lang="de-DE" sz="2000" dirty="0" smtClean="0"/>
              <a:t> durch die Amtssachverständigen vereinbart werden.</a:t>
            </a:r>
            <a:endParaRPr lang="de-DE" sz="2000" dirty="0"/>
          </a:p>
        </p:txBody>
      </p:sp>
      <p:pic>
        <p:nvPicPr>
          <p:cNvPr id="5" name="Grafi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122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80311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DE" sz="4400" b="1" i="1" dirty="0" err="1" smtClean="0"/>
              <a:t>Casemanagement</a:t>
            </a:r>
            <a:r>
              <a:rPr lang="de-DE" i="1" dirty="0"/>
              <a:t/>
            </a:r>
            <a:br>
              <a:rPr lang="de-DE" i="1" dirty="0"/>
            </a:br>
            <a:endParaRPr lang="de-DE" sz="2000" i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15280" y="1844824"/>
            <a:ext cx="6477000" cy="4320480"/>
          </a:xfrm>
        </p:spPr>
        <p:txBody>
          <a:bodyPr>
            <a:noAutofit/>
          </a:bodyPr>
          <a:lstStyle/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endParaRPr lang="de-DE" sz="1700" dirty="0" smtClean="0"/>
          </a:p>
          <a:p>
            <a:pPr lvl="0">
              <a:spcBef>
                <a:spcPts val="408"/>
              </a:spcBef>
              <a:buFont typeface="Wingdings" panose="05000000000000000000" pitchFamily="2" charset="2"/>
              <a:buChar char="Ø"/>
            </a:pPr>
            <a:endParaRPr lang="de-DE" sz="1700" dirty="0"/>
          </a:p>
          <a:p>
            <a:pPr marL="45720" lvl="0" indent="0">
              <a:spcBef>
                <a:spcPts val="408"/>
              </a:spcBef>
              <a:buNone/>
            </a:pPr>
            <a:r>
              <a:rPr lang="de-DE" sz="1700" dirty="0" smtClean="0"/>
              <a:t> </a:t>
            </a:r>
            <a:endParaRPr lang="de-DE" sz="1700" dirty="0"/>
          </a:p>
          <a:p>
            <a:pPr marL="388620"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sz="2000" dirty="0"/>
              <a:t>Fallbegleitung durch </a:t>
            </a:r>
            <a:r>
              <a:rPr lang="de-DE" sz="2000" b="1" dirty="0"/>
              <a:t>Amtssachverständige </a:t>
            </a:r>
            <a:r>
              <a:rPr lang="de-DE" sz="2000" dirty="0"/>
              <a:t>der Pflege in </a:t>
            </a:r>
            <a:r>
              <a:rPr lang="de-DE" sz="2000" b="1" dirty="0"/>
              <a:t>prekären Betreuungssituationen</a:t>
            </a:r>
          </a:p>
          <a:p>
            <a:pPr marL="388620" lvl="0">
              <a:spcBef>
                <a:spcPts val="408"/>
              </a:spcBef>
              <a:buFont typeface="Wingdings" panose="05000000000000000000" pitchFamily="2" charset="2"/>
              <a:buChar char="Ø"/>
            </a:pPr>
            <a:endParaRPr lang="de-DE" sz="2000" b="1" dirty="0"/>
          </a:p>
          <a:p>
            <a:pPr marL="388620" lvl="0">
              <a:spcBef>
                <a:spcPts val="408"/>
              </a:spcBef>
              <a:buFont typeface="Wingdings" panose="05000000000000000000" pitchFamily="2" charset="2"/>
              <a:buChar char="Ø"/>
            </a:pPr>
            <a:r>
              <a:rPr lang="de-DE" sz="2000" dirty="0"/>
              <a:t>Einbindung von Betroffenen und Angehörigen sowie von Helfern und Begleitern bei der Lösungsfindung</a:t>
            </a:r>
            <a:endParaRPr lang="de-DE" sz="1600" dirty="0"/>
          </a:p>
          <a:p>
            <a:pPr marL="45720" lvl="0" indent="0">
              <a:spcBef>
                <a:spcPts val="408"/>
              </a:spcBef>
              <a:buNone/>
            </a:pPr>
            <a:endParaRPr lang="de-DE" sz="1200" dirty="0"/>
          </a:p>
          <a:p>
            <a:pPr marL="45720" lvl="0" indent="0">
              <a:spcBef>
                <a:spcPts val="408"/>
              </a:spcBef>
              <a:buNone/>
            </a:pPr>
            <a:r>
              <a:rPr lang="de-DE" sz="1600" dirty="0" smtClean="0"/>
              <a:t> </a:t>
            </a:r>
            <a:endParaRPr lang="de-DE" sz="1600" dirty="0"/>
          </a:p>
        </p:txBody>
      </p:sp>
      <p:pic>
        <p:nvPicPr>
          <p:cNvPr id="5" name="Grafi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862" y="58346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84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i="1" dirty="0" err="1" smtClean="0"/>
              <a:t>Casemanagement</a:t>
            </a:r>
            <a:r>
              <a:rPr lang="de-DE" b="1" i="1" dirty="0" smtClean="0"/>
              <a:t> - Netzwerkarbeit</a:t>
            </a:r>
            <a:endParaRPr lang="de-DE" b="1" i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2339752" y="3140968"/>
            <a:ext cx="4176464" cy="4320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4400" i="1" u="sng" dirty="0" err="1" smtClean="0">
                <a:solidFill>
                  <a:srgbClr val="92D050"/>
                </a:solidFill>
              </a:rPr>
              <a:t>Klient:innen</a:t>
            </a:r>
            <a:endParaRPr lang="de-DE" sz="4400" i="1" u="sng" dirty="0">
              <a:solidFill>
                <a:srgbClr val="92D05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 rot="20994600">
            <a:off x="603415" y="2124496"/>
            <a:ext cx="224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Entlassungsmanager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131840" y="2503259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Sozialarbeiter:innen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2016515">
            <a:off x="5971665" y="1833590"/>
            <a:ext cx="124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Hausarzt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 rot="19368675">
            <a:off x="575544" y="348791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Hauskrankenpflege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 rot="1513431">
            <a:off x="1747326" y="433406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Gesellschaft zur Förderung seelischer Gesundheit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 rot="20591811">
            <a:off x="6156176" y="2780581"/>
            <a:ext cx="221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Selbsthilfegruppe Alzheimer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 rot="20849277">
            <a:off x="853910" y="480881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Behörden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 rot="21216491">
            <a:off x="4603480" y="4205528"/>
            <a:ext cx="1953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Stadtteilzentren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594620" y="1270000"/>
            <a:ext cx="181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Ehrenamtliche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 rot="1070982">
            <a:off x="6804248" y="393305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Anbieter von 24h-Betreuung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 rot="740058">
            <a:off x="879056" y="5603083"/>
            <a:ext cx="1553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Pflegeheime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2935488" y="5624686"/>
            <a:ext cx="221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Betreutes Wohnen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 rot="20984272">
            <a:off x="6444208" y="47971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Spitäler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 rot="1299691">
            <a:off x="5181495" y="522269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Angehörige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 rot="21062361">
            <a:off x="5973583" y="5994018"/>
            <a:ext cx="124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Nachbarn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 rot="21106608">
            <a:off x="2267902" y="6165558"/>
            <a:ext cx="354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Geriatrische Gesundheitszentren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9634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626697" cy="1320800"/>
          </a:xfrm>
        </p:spPr>
        <p:txBody>
          <a:bodyPr/>
          <a:lstStyle/>
          <a:p>
            <a:r>
              <a:rPr lang="de-DE" b="1" i="1" dirty="0"/>
              <a:t>Statistik Pflegedrehscheibe</a:t>
            </a:r>
            <a:r>
              <a:rPr lang="de-DE" sz="1200" dirty="0"/>
              <a:t/>
            </a:r>
            <a:br>
              <a:rPr lang="de-DE" sz="1200" dirty="0"/>
            </a:br>
            <a:endParaRPr lang="de-DE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46948393"/>
              </p:ext>
            </p:extLst>
          </p:nvPr>
        </p:nvGraphicFramePr>
        <p:xfrm>
          <a:off x="495171" y="1393190"/>
          <a:ext cx="6718447" cy="5328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987824" y="2021381"/>
            <a:ext cx="338554" cy="44054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de-DE" sz="1000" b="1" dirty="0" smtClean="0"/>
              <a:t>6775</a:t>
            </a:r>
            <a:endParaRPr lang="de-DE" sz="1000" b="1" dirty="0"/>
          </a:p>
        </p:txBody>
      </p:sp>
      <p:pic>
        <p:nvPicPr>
          <p:cNvPr id="6" name="Grafi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67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8077192" cy="5641676"/>
          </a:xfrm>
          <a:prstGeom prst="rect">
            <a:avLst/>
          </a:prstGeom>
        </p:spPr>
      </p:pic>
      <p:pic>
        <p:nvPicPr>
          <p:cNvPr id="5" name="Grafi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3265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840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19672" y="1484784"/>
            <a:ext cx="5328592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de-DE" sz="3600" dirty="0">
                <a:solidFill>
                  <a:srgbClr val="92D050"/>
                </a:solidFill>
              </a:rPr>
              <a:t>DANKE</a:t>
            </a:r>
          </a:p>
          <a:p>
            <a:pPr algn="ctr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de-DE" sz="3600" dirty="0">
                <a:solidFill>
                  <a:srgbClr val="92D050"/>
                </a:solidFill>
              </a:rPr>
              <a:t>FÜR</a:t>
            </a:r>
          </a:p>
          <a:p>
            <a:pPr algn="ctr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de-DE" sz="3600" dirty="0">
                <a:solidFill>
                  <a:srgbClr val="92D050"/>
                </a:solidFill>
              </a:rPr>
              <a:t>IHRE</a:t>
            </a:r>
          </a:p>
          <a:p>
            <a:pPr algn="ctr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de-DE" sz="3600" dirty="0">
                <a:solidFill>
                  <a:srgbClr val="92D050"/>
                </a:solidFill>
              </a:rPr>
              <a:t>AUFMERKSAMKEIT</a:t>
            </a:r>
          </a:p>
        </p:txBody>
      </p:sp>
      <p:pic>
        <p:nvPicPr>
          <p:cNvPr id="4" name="Grafi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787073" cy="439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36565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0</TotalTime>
  <Words>312</Words>
  <Application>Microsoft Office PowerPoint</Application>
  <PresentationFormat>Bildschirmpräsentation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Trebuchet MS</vt:lpstr>
      <vt:lpstr>Wingdings</vt:lpstr>
      <vt:lpstr>Wingdings 2</vt:lpstr>
      <vt:lpstr>Wingdings 3</vt:lpstr>
      <vt:lpstr>HDOfficeLightV0</vt:lpstr>
      <vt:lpstr>Facette</vt:lpstr>
      <vt:lpstr>Fachbereich Pflege/Planung/Controlling </vt:lpstr>
      <vt:lpstr>Strategische und operative Aufgaben</vt:lpstr>
      <vt:lpstr>Themen im Fachbereich</vt:lpstr>
      <vt:lpstr>Controlling - Kreislauf</vt:lpstr>
      <vt:lpstr>Pflegedrehscheibe</vt:lpstr>
      <vt:lpstr>PowerPoint-Präsentation</vt:lpstr>
      <vt:lpstr>Beratungen </vt:lpstr>
      <vt:lpstr>Casemanagement </vt:lpstr>
      <vt:lpstr>Casemanagement - Netzwerkarbeit</vt:lpstr>
      <vt:lpstr>Statistik Pflegedrehscheibe </vt:lpstr>
      <vt:lpstr>PowerPoint-Präsentation</vt:lpstr>
      <vt:lpstr>PowerPoint-Präsentation</vt:lpstr>
    </vt:vector>
  </TitlesOfParts>
  <Company>Holding Graz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Tag der Pflege</dc:title>
  <dc:creator>Brandl Alf</dc:creator>
  <cp:lastModifiedBy>Brandl Alf</cp:lastModifiedBy>
  <cp:revision>207</cp:revision>
  <cp:lastPrinted>2022-11-10T13:03:02Z</cp:lastPrinted>
  <dcterms:created xsi:type="dcterms:W3CDTF">2016-02-08T09:04:37Z</dcterms:created>
  <dcterms:modified xsi:type="dcterms:W3CDTF">2022-11-11T07:30:37Z</dcterms:modified>
</cp:coreProperties>
</file>