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4"/>
    <p:sldMasterId id="2147483759" r:id="rId5"/>
    <p:sldMasterId id="2147483737" r:id="rId6"/>
    <p:sldMasterId id="2147483772" r:id="rId7"/>
  </p:sldMasterIdLst>
  <p:handoutMasterIdLst>
    <p:handoutMasterId r:id="rId17"/>
  </p:handoutMasterIdLst>
  <p:sldIdLst>
    <p:sldId id="291" r:id="rId8"/>
    <p:sldId id="266" r:id="rId9"/>
    <p:sldId id="270" r:id="rId10"/>
    <p:sldId id="265" r:id="rId11"/>
    <p:sldId id="259" r:id="rId12"/>
    <p:sldId id="261" r:id="rId13"/>
    <p:sldId id="303" r:id="rId14"/>
    <p:sldId id="304" r:id="rId15"/>
    <p:sldId id="290" r:id="rId16"/>
  </p:sldIdLst>
  <p:sldSz cx="9144000" cy="5143500" type="screen16x9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4AC"/>
    <a:srgbClr val="65A7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30"/>
    <p:restoredTop sz="94694"/>
  </p:normalViewPr>
  <p:slideViewPr>
    <p:cSldViewPr snapToGrid="0" snapToObjects="1" showGuides="1">
      <p:cViewPr varScale="1">
        <p:scale>
          <a:sx n="91" d="100"/>
          <a:sy n="91" d="100"/>
        </p:scale>
        <p:origin x="792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801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5E597F3-788C-AB48-AEA0-468845FF64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08E1F5C-F8D2-BB41-B836-F85B0A2675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91247-99FD-324D-85D0-8477EAB84D4B}" type="datetimeFigureOut">
              <a:rPr lang="de-DE" smtClean="0"/>
              <a:t>22.08.2023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3E0DC5-B5A4-EE46-ADCD-56A906D88B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E12919-8328-2447-90C7-E9752054BD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DE5FA-836F-F248-9C9A-FB6FD7187E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8565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F2C13D9-0399-CE47-9F0F-DB3804FFFFE6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45D818FB-6A67-D049-A194-DC98F9CFBC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884C633-6660-1741-B95A-6CC7287297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87926" y="4419333"/>
            <a:ext cx="111521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031164B-F797-2943-BEFB-CE55E37D85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0" y="933009"/>
            <a:ext cx="2445773" cy="1135749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defRPr lang="en-US" sz="30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r>
              <a:rPr lang="de-DE" dirty="0"/>
              <a:t> bearbeiten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A4559BF-8A50-9640-9292-4767DF6DF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00" y="2369740"/>
            <a:ext cx="2444407" cy="33954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14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DD0D2C-2E54-A746-818C-7023B453A1F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88000" y="3050984"/>
            <a:ext cx="2445773" cy="25219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0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marL="171450" lv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</a:pPr>
            <a:r>
              <a:rPr lang="de-DE" dirty="0"/>
              <a:t>Mastertextformat bearbeiten</a:t>
            </a:r>
          </a:p>
        </p:txBody>
      </p:sp>
      <p:sp>
        <p:nvSpPr>
          <p:cNvPr id="13" name="Textplatzhalter 22">
            <a:extLst>
              <a:ext uri="{FF2B5EF4-FFF2-40B4-BE49-F238E27FC236}">
                <a16:creationId xmlns:a16="http://schemas.microsoft.com/office/drawing/2014/main" id="{B9B685AD-8549-FC4C-9A92-23CC4ED5BE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3698270"/>
            <a:ext cx="2445773" cy="25030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400" b="1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982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F2C13D9-0399-CE47-9F0F-DB3804FFFFE6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8000" y="933009"/>
            <a:ext cx="2445773" cy="1135749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defRPr lang="en-US" sz="30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r>
              <a:rPr lang="de-DE" dirty="0"/>
              <a:t>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000" y="2369740"/>
            <a:ext cx="2444407" cy="33954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14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45D818FB-6A67-D049-A194-DC98F9CFBC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EB15888-3C40-7A42-840D-D1F6F4A6628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88000" y="3050984"/>
            <a:ext cx="2445773" cy="25219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0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marL="171450" lv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</a:pPr>
            <a:r>
              <a:rPr lang="de-DE" dirty="0"/>
              <a:t>Mastertextformat bearbeiten</a:t>
            </a:r>
          </a:p>
        </p:txBody>
      </p:sp>
      <p:sp>
        <p:nvSpPr>
          <p:cNvPr id="17" name="Textplatzhalter 22">
            <a:extLst>
              <a:ext uri="{FF2B5EF4-FFF2-40B4-BE49-F238E27FC236}">
                <a16:creationId xmlns:a16="http://schemas.microsoft.com/office/drawing/2014/main" id="{5C19DE65-A232-E049-AFE7-5F6ECF6068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3698270"/>
            <a:ext cx="2445773" cy="25030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400" b="1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8BDEBE7-D68D-BF40-A8FD-A9E786CDA2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87926" y="4419333"/>
            <a:ext cx="111521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466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_Titel_und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580CAF7-70D5-2443-A9E2-F9EC1AAFD4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CC88DBB-ACB9-C24D-A508-5C37A5700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4967288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4FA8397-6A96-3240-A7D7-F6E45BA3F1FD}"/>
              </a:ext>
            </a:extLst>
          </p:cNvPr>
          <p:cNvSpPr/>
          <p:nvPr userDrawn="1"/>
        </p:nvSpPr>
        <p:spPr>
          <a:xfrm>
            <a:off x="9357674" y="987425"/>
            <a:ext cx="275767" cy="275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5CA1CA-6F47-2946-80C1-C406B0E94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0924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-Abschnitt_Ue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9F92BCB-6A3B-064D-A4C3-0CF71030D68F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DC0887D-016A-0C44-8292-05A1D8964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8" name="Textplatzhalter 22">
            <a:extLst>
              <a:ext uri="{FF2B5EF4-FFF2-40B4-BE49-F238E27FC236}">
                <a16:creationId xmlns:a16="http://schemas.microsoft.com/office/drawing/2014/main" id="{ACDD5E09-2EE9-2145-9D8F-CBE8EE59F4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2120849"/>
            <a:ext cx="2445773" cy="184362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600" b="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D5C50B-6670-CA47-8711-C58BB700E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442638" cy="99377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5240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4_Ein_Inhal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A0F695-2659-BF4C-961F-F6CF9C97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442638" cy="99377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FB170827-865E-DE4C-B3A7-C77A07D6E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4967288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4274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5_Ein_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4519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3" name="Textplatzhalter 22">
            <a:extLst>
              <a:ext uri="{FF2B5EF4-FFF2-40B4-BE49-F238E27FC236}">
                <a16:creationId xmlns:a16="http://schemas.microsoft.com/office/drawing/2014/main" id="{9A1A296C-6D55-F44E-8FC0-DAB8B112A20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00451" y="1511636"/>
            <a:ext cx="4967288" cy="26178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 typeface="Arial" panose="020B0604020202020204" pitchFamily="34" charset="0"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r>
              <a:rPr lang="de-DE" dirty="0"/>
              <a:t/>
            </a:r>
            <a:br>
              <a:rPr lang="de-DE" dirty="0"/>
            </a:br>
            <a:endParaRPr lang="de-DE" dirty="0"/>
          </a:p>
          <a:p>
            <a:pPr lvl="0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A0F695-2659-BF4C-961F-F6CF9C97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442638" cy="99377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9795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6_Ein_Inhal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9DF76-A8B7-3440-9766-629E6DE0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020B72-6921-0744-BA20-B2EF83688975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EF55ABC9-7C2C-4D4F-9052-6CEF732248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5" name="Textplatzhalter 22">
            <a:extLst>
              <a:ext uri="{FF2B5EF4-FFF2-40B4-BE49-F238E27FC236}">
                <a16:creationId xmlns:a16="http://schemas.microsoft.com/office/drawing/2014/main" id="{D1C3818B-4876-434A-B226-1EFFC42CCF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2120849"/>
            <a:ext cx="2445773" cy="184362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600" b="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5556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7_Zwei_Inhalte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1" y="1512671"/>
            <a:ext cx="2376488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7763" y="1511232"/>
            <a:ext cx="2339975" cy="2619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0667970E-4FC5-4F48-877D-C98F2F8C269A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8ECA75C9-9134-7043-8800-DB5E4E0F46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D34A99-75DC-F441-B238-1D3662EB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9555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8_Zwei_Inhalte_Tex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7763" y="1512672"/>
            <a:ext cx="2339975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4" name="Textplatzhalter 22">
            <a:extLst>
              <a:ext uri="{FF2B5EF4-FFF2-40B4-BE49-F238E27FC236}">
                <a16:creationId xmlns:a16="http://schemas.microsoft.com/office/drawing/2014/main" id="{AF5BD874-A15F-4D47-995A-15A5356132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00450" y="1512671"/>
            <a:ext cx="2376488" cy="26178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5E5259CD-EF3D-0040-8061-53D7DE8EBDB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E8F2113-662B-1F49-AFCE-F80E077292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EBE185-183A-C446-AC63-2C34D67E2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812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1_Bild_Ein_Inhal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485E0B3E-CFB4-8D45-9F40-84FD42752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4967288" cy="2741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5E0B790A-BDDD-8F4A-9667-AEC864EE9C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C0089996-2C55-224D-B377-D289DC26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2632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2_Bild_Ein_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5E0B790A-BDDD-8F4A-9667-AEC864EE9C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C0089996-2C55-224D-B377-D289DC26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8" name="Textplatzhalter 22">
            <a:extLst>
              <a:ext uri="{FF2B5EF4-FFF2-40B4-BE49-F238E27FC236}">
                <a16:creationId xmlns:a16="http://schemas.microsoft.com/office/drawing/2014/main" id="{F0C4C1DC-308C-5C4B-BF30-E1B64F465D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00451" y="1512671"/>
            <a:ext cx="4967288" cy="26178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80887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3_Bild-gross_Ein_Inhal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732588" y="1045553"/>
            <a:ext cx="2160587" cy="45769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485E0B3E-CFB4-8D45-9F40-84FD42752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2588" y="1787210"/>
            <a:ext cx="2160587" cy="24923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DE4F852-5682-C24B-92DC-D9089EED2ABA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0"/>
            <a:ext cx="6156325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           </a:t>
            </a:r>
            <a:endParaRPr lang="en-US" noProof="0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0A415491-F75A-B144-99AA-6C2E10582AB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96629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4_Bild-gross_Ein_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732588" y="1045554"/>
            <a:ext cx="2160587" cy="45769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DE4F852-5682-C24B-92DC-D9089EED2ABA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0"/>
            <a:ext cx="6156325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           </a:t>
            </a:r>
            <a:endParaRPr lang="en-US" noProof="0" dirty="0"/>
          </a:p>
        </p:txBody>
      </p:sp>
      <p:sp>
        <p:nvSpPr>
          <p:cNvPr id="13" name="Textplatzhalter 22">
            <a:extLst>
              <a:ext uri="{FF2B5EF4-FFF2-40B4-BE49-F238E27FC236}">
                <a16:creationId xmlns:a16="http://schemas.microsoft.com/office/drawing/2014/main" id="{EE224B42-3227-8649-AC47-7433F02C66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32588" y="1787211"/>
            <a:ext cx="2160587" cy="184362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0A415491-F75A-B144-99AA-6C2E10582AB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40726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5_Bild_Zwei_Inhalte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2555875" cy="31941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7300" y="1512671"/>
            <a:ext cx="2555875" cy="3203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4" name="Bildplatzhalter 3">
            <a:extLst>
              <a:ext uri="{FF2B5EF4-FFF2-40B4-BE49-F238E27FC236}">
                <a16:creationId xmlns:a16="http://schemas.microsoft.com/office/drawing/2014/main" id="{7477E96D-0C13-134A-BAF8-BE38BD9C29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C2C4C5A0-6B4E-E14E-AC30-50117B49C0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71F43D01-0626-9945-BACD-5B4AD61BC214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hteck 16">
            <a:extLst>
              <a:ext uri="{FF2B5EF4-FFF2-40B4-BE49-F238E27FC236}">
                <a16:creationId xmlns:a16="http://schemas.microsoft.com/office/drawing/2014/main" id="{887AE48D-7889-0B44-9EDA-51A72C04203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90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6_Bild_Zwei_Inhalte_Tex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07CB852-63CC-304D-86E3-CA197155AE38}"/>
              </a:ext>
            </a:extLst>
          </p:cNvPr>
          <p:cNvSpPr txBox="1">
            <a:spLocks/>
          </p:cNvSpPr>
          <p:nvPr userDrawn="1"/>
        </p:nvSpPr>
        <p:spPr>
          <a:xfrm>
            <a:off x="288000" y="645917"/>
            <a:ext cx="2445773" cy="118322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7300" y="1512671"/>
            <a:ext cx="2555875" cy="3203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4" name="Textplatzhalter 22">
            <a:extLst>
              <a:ext uri="{FF2B5EF4-FFF2-40B4-BE49-F238E27FC236}">
                <a16:creationId xmlns:a16="http://schemas.microsoft.com/office/drawing/2014/main" id="{AF5BD874-A15F-4D47-995A-15A5356132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00450" y="1512671"/>
            <a:ext cx="2555876" cy="319414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B99E462-CD06-A94D-B3EC-DA223344BA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AB796C77-3683-3740-BA14-22B75B53D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0345D71D-4B5C-0D44-9C9C-741BF6449E15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hteck 16">
            <a:extLst>
              <a:ext uri="{FF2B5EF4-FFF2-40B4-BE49-F238E27FC236}">
                <a16:creationId xmlns:a16="http://schemas.microsoft.com/office/drawing/2014/main" id="{D87825CB-6B60-424D-B581-E1F32CB9F0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10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_Titel_und_Inhal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580CAF7-70D5-2443-A9E2-F9EC1AAFD4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40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CC88DBB-ACB9-C24D-A508-5C37A5700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6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1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Titelplatzhalter 3">
            <a:extLst>
              <a:ext uri="{FF2B5EF4-FFF2-40B4-BE49-F238E27FC236}">
                <a16:creationId xmlns:a16="http://schemas.microsoft.com/office/drawing/2014/main" id="{D9AD6D89-FDDD-FD41-8665-C4FE0274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71212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2_Abschnitt_Ueberschrif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9F92BCB-6A3B-064D-A4C3-0CF71030D68F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0" y="1293541"/>
            <a:ext cx="9144000" cy="384996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DC0887D-016A-0C44-8292-05A1D8964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275730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3_Ein_Inhal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6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39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6" name="Titelplatzhalter 3">
            <a:extLst>
              <a:ext uri="{FF2B5EF4-FFF2-40B4-BE49-F238E27FC236}">
                <a16:creationId xmlns:a16="http://schemas.microsoft.com/office/drawing/2014/main" id="{5997B5B1-7111-2D4B-97CE-B18BB5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32799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5_Zwei_Inhalte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40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7" name="Titelplatzhalter 3">
            <a:extLst>
              <a:ext uri="{FF2B5EF4-FFF2-40B4-BE49-F238E27FC236}">
                <a16:creationId xmlns:a16="http://schemas.microsoft.com/office/drawing/2014/main" id="{37D87F9E-31EA-FB47-B37D-47B1A812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84494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6_Zwei_Inhalte_Tex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B8F043BA-E27B-5244-A32C-5F3AC68EA97E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5FA5E6C0-8383-834B-A677-BE8CAB1204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037658A-2899-CF4B-92D2-0FF537CFB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182DB9B4-BDD2-174F-842C-EFD3423DD6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755BD10-E2E5-FF4D-9754-1A47C9B7313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40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0" name="Titelplatzhalter 3">
            <a:extLst>
              <a:ext uri="{FF2B5EF4-FFF2-40B4-BE49-F238E27FC236}">
                <a16:creationId xmlns:a16="http://schemas.microsoft.com/office/drawing/2014/main" id="{2A25C247-3400-AF4B-A8FC-F3DF88C3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2025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_Titel_und_Inhal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580CAF7-70D5-2443-A9E2-F9EC1AAFD4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047907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CC88DBB-ACB9-C24D-A508-5C37A5700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538053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4FA8397-6A96-3240-A7D7-F6E45BA3F1FD}"/>
              </a:ext>
            </a:extLst>
          </p:cNvPr>
          <p:cNvSpPr/>
          <p:nvPr userDrawn="1"/>
        </p:nvSpPr>
        <p:spPr>
          <a:xfrm>
            <a:off x="9357674" y="987425"/>
            <a:ext cx="275767" cy="275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2181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2_Abschnitt_Ueberschrif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9F92BCB-6A3B-064D-A4C3-0CF71030D68F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0" y="0"/>
            <a:ext cx="9144000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DC0887D-016A-0C44-8292-05A1D8964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51882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3_Ein_Inhal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537573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047426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518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4_Ein_Inhalt_Tex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B8F043BA-E27B-5244-A32C-5F3AC68EA97E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5FA5E6C0-8383-834B-A677-BE8CAB1204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5F35A1DD-866E-A045-BC3D-C6D3C0ACB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537573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3C7B827-F530-AD48-820C-AF8ECDBA7B7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047426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3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5_Zwei_Inhalte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420160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1420160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930013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39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6_Zwei_Inhalte_Tex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22">
            <a:extLst>
              <a:ext uri="{FF2B5EF4-FFF2-40B4-BE49-F238E27FC236}">
                <a16:creationId xmlns:a16="http://schemas.microsoft.com/office/drawing/2014/main" id="{AF5BD874-A15F-4D47-995A-15A5356132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63600" y="1420160"/>
            <a:ext cx="3420000" cy="295641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B8F043BA-E27B-5244-A32C-5F3AC68EA97E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5FA5E6C0-8383-834B-A677-BE8CAB1204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1418ED8F-B5F8-0D41-9385-8FF8A87065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1420160"/>
            <a:ext cx="3420000" cy="29564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CA1168D-8C20-9642-99FB-217992531B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930014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3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9A1DF418-4493-EF45-8B36-3EF5AEFE22A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31EED68C-42FB-F848-BE24-12D9B1CC2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726"/>
            <a:ext cx="2442638" cy="993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706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67" r:id="rId2"/>
    <p:sldLayoutId id="2147483697" r:id="rId3"/>
    <p:sldLayoutId id="2147483700" r:id="rId4"/>
    <p:sldLayoutId id="2147483769" r:id="rId5"/>
    <p:sldLayoutId id="2147483704" r:id="rId6"/>
    <p:sldLayoutId id="2147483768" r:id="rId7"/>
    <p:sldLayoutId id="2147483711" r:id="rId8"/>
    <p:sldLayoutId id="2147483712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0" kern="1200" dirty="0">
          <a:solidFill>
            <a:schemeClr val="bg1"/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1905">
          <p15:clr>
            <a:srgbClr val="F26B43"/>
          </p15:clr>
        </p15:guide>
        <p15:guide id="3" pos="2268">
          <p15:clr>
            <a:srgbClr val="F26B43"/>
          </p15:clr>
        </p15:guide>
        <p15:guide id="4" pos="3765" userDrawn="1">
          <p15:clr>
            <a:srgbClr val="F26B43"/>
          </p15:clr>
        </p15:guide>
        <p15:guide id="5" pos="3923" userDrawn="1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40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1" kern="1200" dirty="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1905">
          <p15:clr>
            <a:srgbClr val="F26B43"/>
          </p15:clr>
        </p15:guide>
        <p15:guide id="3" pos="2268">
          <p15:clr>
            <a:srgbClr val="F26B43"/>
          </p15:clr>
        </p15:guide>
        <p15:guide id="4" pos="3878">
          <p15:clr>
            <a:srgbClr val="F26B43"/>
          </p15:clr>
        </p15:guide>
        <p15:guide id="5" pos="4241">
          <p15:clr>
            <a:srgbClr val="F26B43"/>
          </p15:clr>
        </p15:guide>
        <p15:guide id="6" pos="544">
          <p15:clr>
            <a:srgbClr val="F26B43"/>
          </p15:clr>
        </p15:guide>
        <p15:guide id="7" pos="907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0" orient="horz" pos="554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3779C75-C75E-CB49-B721-4F1CD6A5DD4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-13325"/>
            <a:ext cx="9144000" cy="1321736"/>
          </a:xfrm>
          <a:prstGeom prst="rect">
            <a:avLst/>
          </a:prstGeom>
          <a:solidFill>
            <a:srgbClr val="0084AC"/>
          </a:solidFill>
          <a:ln>
            <a:noFill/>
          </a:ln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sp>
        <p:nvSpPr>
          <p:cNvPr id="12" name="Titelplatzhalter 3">
            <a:extLst>
              <a:ext uri="{FF2B5EF4-FFF2-40B4-BE49-F238E27FC236}">
                <a16:creationId xmlns:a16="http://schemas.microsoft.com/office/drawing/2014/main" id="{93AB88B3-9C6B-DF48-8359-A1F3E540F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1" y="625850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605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3" r:id="rId2"/>
    <p:sldLayoutId id="2147483757" r:id="rId3"/>
    <p:sldLayoutId id="2147483770" r:id="rId4"/>
    <p:sldLayoutId id="2147483771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0" kern="1200" dirty="0">
          <a:solidFill>
            <a:schemeClr val="bg1"/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2699" userDrawn="1">
          <p15:clr>
            <a:srgbClr val="F26B43"/>
          </p15:clr>
        </p15:guide>
        <p15:guide id="3" pos="2880" userDrawn="1">
          <p15:clr>
            <a:srgbClr val="F26B43"/>
          </p15:clr>
        </p15:guide>
        <p15:guide id="4" pos="3878">
          <p15:clr>
            <a:srgbClr val="F26B43"/>
          </p15:clr>
        </p15:guide>
        <p15:guide id="5" pos="4241">
          <p15:clr>
            <a:srgbClr val="F26B43"/>
          </p15:clr>
        </p15:guide>
        <p15:guide id="6" pos="544">
          <p15:clr>
            <a:srgbClr val="F26B43"/>
          </p15:clr>
        </p15:guide>
        <p15:guide id="7" pos="907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0" orient="horz" pos="554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711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1" kern="1200" dirty="0">
          <a:solidFill>
            <a:schemeClr val="tx1">
              <a:lumMod val="95000"/>
              <a:lumOff val="5000"/>
            </a:schemeClr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2699">
          <p15:clr>
            <a:srgbClr val="F26B43"/>
          </p15:clr>
        </p15:guide>
        <p15:guide id="3" pos="2880">
          <p15:clr>
            <a:srgbClr val="F26B43"/>
          </p15:clr>
        </p15:guide>
        <p15:guide id="4" pos="3878">
          <p15:clr>
            <a:srgbClr val="F26B43"/>
          </p15:clr>
        </p15:guide>
        <p15:guide id="5" pos="4241">
          <p15:clr>
            <a:srgbClr val="F26B43"/>
          </p15:clr>
        </p15:guide>
        <p15:guide id="6" pos="544">
          <p15:clr>
            <a:srgbClr val="F26B43"/>
          </p15:clr>
        </p15:guide>
        <p15:guide id="7" pos="907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0" orient="horz" pos="554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 txBox="1">
            <a:spLocks/>
          </p:cNvSpPr>
          <p:nvPr/>
        </p:nvSpPr>
        <p:spPr>
          <a:xfrm>
            <a:off x="4696692" y="949037"/>
            <a:ext cx="3726203" cy="3225818"/>
          </a:xfrm>
          <a:prstGeom prst="rect">
            <a:avLst/>
          </a:prstGeom>
        </p:spPr>
        <p:txBody>
          <a:bodyPr anchor="b"/>
          <a:lstStyle>
            <a:defPPr>
              <a:defRPr lang="de-D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latin typeface="+mj-lt"/>
                <a:ea typeface="+mj-ea"/>
                <a:cs typeface="+mj-cs"/>
              </a:defRPr>
            </a:lvl1pPr>
          </a:lstStyle>
          <a:p>
            <a:pPr algn="r" defTabSz="685800"/>
            <a:endParaRPr lang="de-DE" sz="45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71" y="-322713"/>
            <a:ext cx="4520144" cy="6393816"/>
          </a:xfrm>
          <a:prstGeom prst="rect">
            <a:avLst/>
          </a:prstGeo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55AED92-49CF-4A9E-5EB0-210E394731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77DBC5F-C53C-8AE4-E9D5-5C78DC3F5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7" y="263875"/>
            <a:ext cx="2445773" cy="487506"/>
          </a:xfrm>
        </p:spPr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/>
              <a:t/>
            </a:r>
            <a:br>
              <a:rPr lang="de-AT" dirty="0"/>
            </a:br>
            <a:r>
              <a:rPr lang="de-AT" sz="1800" dirty="0" smtClean="0"/>
              <a:t>24.08.2023</a:t>
            </a:r>
            <a:endParaRPr lang="de-AT" sz="1800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06488502-4B99-EE09-3ED7-35D1899F2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264" y="249915"/>
            <a:ext cx="2444407" cy="881974"/>
          </a:xfrm>
        </p:spPr>
        <p:txBody>
          <a:bodyPr/>
          <a:lstStyle/>
          <a:p>
            <a:r>
              <a:rPr lang="de-AT" dirty="0" smtClean="0"/>
              <a:t>PRESSEUNTERLAGEN </a:t>
            </a:r>
          </a:p>
          <a:p>
            <a:r>
              <a:rPr lang="de-AT" dirty="0" smtClean="0"/>
              <a:t>Eröffnung der Gesundheitsdrehscheibe</a:t>
            </a:r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0" y="3517998"/>
            <a:ext cx="2515142" cy="75864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64" y="2583750"/>
            <a:ext cx="794865" cy="79486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47" y="2583750"/>
            <a:ext cx="1681825" cy="43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2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C40CC4F-18C6-B513-2A41-0CC5EA70A4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4DEE5EA6-C912-C801-98E5-EE6D9BBFC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4" y="933009"/>
            <a:ext cx="2623861" cy="648869"/>
          </a:xfrm>
        </p:spPr>
        <p:txBody>
          <a:bodyPr/>
          <a:lstStyle/>
          <a:p>
            <a:r>
              <a:rPr lang="de-AT" sz="2000" dirty="0"/>
              <a:t>Gesundheitsförderung und Prävention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628650" y="1902049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endParaRPr lang="de-DE" sz="3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628650" y="3216392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endParaRPr lang="de-DE" sz="33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1" name="Titel 16">
            <a:extLst>
              <a:ext uri="{FF2B5EF4-FFF2-40B4-BE49-F238E27FC236}">
                <a16:creationId xmlns:a16="http://schemas.microsoft.com/office/drawing/2014/main" id="{824D44B2-17FE-48FD-1B72-023B848D90E5}"/>
              </a:ext>
            </a:extLst>
          </p:cNvPr>
          <p:cNvSpPr txBox="1">
            <a:spLocks/>
          </p:cNvSpPr>
          <p:nvPr/>
        </p:nvSpPr>
        <p:spPr>
          <a:xfrm>
            <a:off x="249570" y="2241499"/>
            <a:ext cx="2623861" cy="6488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AT" sz="2000" dirty="0"/>
              <a:t>Mitwirkung bei sozialkompensatorischen Aufgaben</a:t>
            </a:r>
          </a:p>
        </p:txBody>
      </p:sp>
      <p:sp>
        <p:nvSpPr>
          <p:cNvPr id="22" name="Titel 16">
            <a:extLst>
              <a:ext uri="{FF2B5EF4-FFF2-40B4-BE49-F238E27FC236}">
                <a16:creationId xmlns:a16="http://schemas.microsoft.com/office/drawing/2014/main" id="{8F5B8E00-0251-53A7-352D-E8E093EA4280}"/>
              </a:ext>
            </a:extLst>
          </p:cNvPr>
          <p:cNvSpPr txBox="1">
            <a:spLocks/>
          </p:cNvSpPr>
          <p:nvPr/>
        </p:nvSpPr>
        <p:spPr>
          <a:xfrm>
            <a:off x="249569" y="3824156"/>
            <a:ext cx="2623861" cy="6488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AT" sz="2000" dirty="0"/>
              <a:t>Gesundheitsamt vor Ort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811F088-A623-41B1-BDE3-BB5F9D16AFF2}"/>
              </a:ext>
            </a:extLst>
          </p:cNvPr>
          <p:cNvSpPr txBox="1"/>
          <p:nvPr/>
        </p:nvSpPr>
        <p:spPr>
          <a:xfrm>
            <a:off x="3154680" y="843214"/>
            <a:ext cx="5698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600" dirty="0"/>
              <a:t>Das Gesundheitsamt ist für alle Angelegenheiten zuständig, die die Gesundheit der Bevölkerung als Ganzes betreffen, mit dem Ziel des Erhalts und der Förderung der Gesundheit der Bevölkerung. 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DCF82E5-71CE-F678-213E-BDDEC785783C}"/>
              </a:ext>
            </a:extLst>
          </p:cNvPr>
          <p:cNvSpPr txBox="1"/>
          <p:nvPr/>
        </p:nvSpPr>
        <p:spPr>
          <a:xfrm>
            <a:off x="3196244" y="2215267"/>
            <a:ext cx="5698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/>
            </a:lvl1pPr>
          </a:lstStyle>
          <a:p>
            <a:r>
              <a:rPr lang="de-AT" dirty="0"/>
              <a:t>Das Gesundheitsamt hat die Verpflichtung, die gesundheitliche Versorgung von Randgruppen sicherzustellen (subsidiäre Grund- und Notfallversorgung). 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AB8E2FF-F57F-3F00-B47A-882D2503BCF8}"/>
              </a:ext>
            </a:extLst>
          </p:cNvPr>
          <p:cNvSpPr txBox="1"/>
          <p:nvPr/>
        </p:nvSpPr>
        <p:spPr>
          <a:xfrm>
            <a:off x="3096210" y="3638725"/>
            <a:ext cx="5698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/>
            </a:lvl1pPr>
          </a:lstStyle>
          <a:p>
            <a:r>
              <a:rPr lang="de-AT" dirty="0"/>
              <a:t>zahlreiche Initiativen, insbesondere mit Stadtteilzentren, </a:t>
            </a:r>
            <a:r>
              <a:rPr lang="de-AT" dirty="0" smtClean="0"/>
              <a:t>Schulgesundheitspreis</a:t>
            </a:r>
            <a:r>
              <a:rPr lang="de-AT" dirty="0"/>
              <a:t>, kommunale COV-Impfkampagne 2022, etc.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8B28063D-5B78-BC01-AA03-8C6B89C6E8D1}"/>
              </a:ext>
            </a:extLst>
          </p:cNvPr>
          <p:cNvSpPr txBox="1"/>
          <p:nvPr/>
        </p:nvSpPr>
        <p:spPr>
          <a:xfrm>
            <a:off x="3024188" y="4739017"/>
            <a:ext cx="577020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100" dirty="0"/>
              <a:t>Quelle: Bundesministerium für Gesundheit (2014): Nationale Strategie Öffentliche Gesundheit, S. 28 f. und S. 48 f. [</a:t>
            </a:r>
            <a:r>
              <a:rPr lang="de-AT" sz="1100" dirty="0" err="1"/>
              <a:t>webpublished</a:t>
            </a:r>
            <a:r>
              <a:rPr lang="de-AT" sz="1100" dirty="0"/>
              <a:t>]</a:t>
            </a:r>
          </a:p>
          <a:p>
            <a:endParaRPr lang="de-AT" sz="1100" dirty="0"/>
          </a:p>
        </p:txBody>
      </p:sp>
    </p:spTree>
    <p:extLst>
      <p:ext uri="{BB962C8B-B14F-4D97-AF65-F5344CB8AC3E}">
        <p14:creationId xmlns:p14="http://schemas.microsoft.com/office/powerpoint/2010/main" val="171818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694347-987D-547F-E869-3F95F10D9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7927" y="1357745"/>
            <a:ext cx="8689571" cy="348254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bevölkerungsreiche Innenstadtbezirke &gt; 30.000 </a:t>
            </a:r>
            <a:r>
              <a:rPr lang="de-AT" dirty="0" err="1"/>
              <a:t>Einwohner:innen</a:t>
            </a:r>
            <a:endParaRPr lang="de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starkes Bevölkerungswachstum in den letzten Jahren (+ 15-20% seit 2010), Zuwachs auch bei jüngeren Altersgruppen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größte Anteile von Menschen mit nicht-österreichischer Staatsbürgerschaft (22 – 28%) bzw. von Menschen mit Migrationshintergrund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Bildung: vermehrt Personen mit Pflichtschulabschluss oder Lehre als höchstem Abschluss (&gt;50%)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mit dem geringsten Anteil an Erwerbstägigen (44 – 46%) und der größten Arbeitslosigkeit (2022-22: 10 – 12%)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mit dem größten Anteil von </a:t>
            </a:r>
            <a:r>
              <a:rPr lang="de-AT" dirty="0" err="1"/>
              <a:t>Bezieher:innen</a:t>
            </a:r>
            <a:r>
              <a:rPr lang="de-AT" dirty="0"/>
              <a:t> von Leistungen aus der Sozialhilfe (bedarfsorientierte Mindestsicherung, Sozialunterstützung): ca. 4.200 Einzelpersonen und ca. 1.700 Bedarfsgemeinschaften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  <a:p>
            <a:r>
              <a:rPr lang="de-AT" sz="900" dirty="0"/>
              <a:t>Quelle: Peter </a:t>
            </a:r>
            <a:r>
              <a:rPr lang="de-AT" sz="900" dirty="0" err="1"/>
              <a:t>Stoppacher</a:t>
            </a:r>
            <a:r>
              <a:rPr lang="de-AT" sz="900" dirty="0"/>
              <a:t>, Institut für Arbeitsmarktbetreuung und -forschung, i.A. des Magistrats Graz (Sozialamt) (2022): Studie zur sozialen Lage in Graz, S. 13-23. [beim Autor]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64EC234-5F27-2CA0-B8D7-491F1DC5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err="1"/>
              <a:t>Lend</a:t>
            </a:r>
            <a:r>
              <a:rPr lang="de-AT" dirty="0"/>
              <a:t> und Gries</a:t>
            </a:r>
          </a:p>
        </p:txBody>
      </p:sp>
    </p:spTree>
    <p:extLst>
      <p:ext uri="{BB962C8B-B14F-4D97-AF65-F5344CB8AC3E}">
        <p14:creationId xmlns:p14="http://schemas.microsoft.com/office/powerpoint/2010/main" val="124115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843700B2-6A83-83C3-0F59-120297D8BD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88532F6E-979A-0E6D-E1D7-C9400952F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933009"/>
            <a:ext cx="2830224" cy="993775"/>
          </a:xfrm>
        </p:spPr>
        <p:txBody>
          <a:bodyPr/>
          <a:lstStyle/>
          <a:p>
            <a:r>
              <a:rPr lang="de-AT" dirty="0"/>
              <a:t>Primärversorgung</a:t>
            </a:r>
          </a:p>
        </p:txBody>
      </p:sp>
      <p:sp>
        <p:nvSpPr>
          <p:cNvPr id="14" name="Titel 9">
            <a:extLst>
              <a:ext uri="{FF2B5EF4-FFF2-40B4-BE49-F238E27FC236}">
                <a16:creationId xmlns:a16="http://schemas.microsoft.com/office/drawing/2014/main" id="{36A25108-815A-8660-E743-AAFC9E3CF648}"/>
              </a:ext>
            </a:extLst>
          </p:cNvPr>
          <p:cNvSpPr txBox="1">
            <a:spLocks/>
          </p:cNvSpPr>
          <p:nvPr/>
        </p:nvSpPr>
        <p:spPr>
          <a:xfrm>
            <a:off x="440986" y="3192212"/>
            <a:ext cx="2830224" cy="13853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AT" dirty="0"/>
              <a:t>Gesundheits-</a:t>
            </a:r>
            <a:r>
              <a:rPr lang="de-AT" dirty="0" err="1"/>
              <a:t>drehscheibe</a:t>
            </a:r>
            <a:r>
              <a:rPr lang="de-AT" dirty="0"/>
              <a:t>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2B7BC7E-0E58-693A-5C01-C8B0FEFCA5D9}"/>
              </a:ext>
            </a:extLst>
          </p:cNvPr>
          <p:cNvSpPr txBox="1"/>
          <p:nvPr/>
        </p:nvSpPr>
        <p:spPr>
          <a:xfrm>
            <a:off x="3175461" y="267405"/>
            <a:ext cx="592974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AT" dirty="0"/>
          </a:p>
          <a:p>
            <a:r>
              <a:rPr lang="de-AT" dirty="0"/>
              <a:t>Regionaler Strukturplan Gesundheit: Bis 2025 sollen in der Steiermark 30 Primärversorgungseinrichtungen an einzelnen Standorten oder als Netzwerk aufgebaut werden. </a:t>
            </a:r>
          </a:p>
          <a:p>
            <a:r>
              <a:rPr lang="de-AT" dirty="0"/>
              <a:t>Ergänzend dazu sind 522 allgemeinmedizinische Einzelordinationen vorgesehen. Auch diese werden dazu angeregt, Netzwerkkooperationen einzugehen.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8C8A992-B134-2823-B2B6-B5373DCA137A}"/>
              </a:ext>
            </a:extLst>
          </p:cNvPr>
          <p:cNvSpPr txBox="1"/>
          <p:nvPr/>
        </p:nvSpPr>
        <p:spPr>
          <a:xfrm>
            <a:off x="3214255" y="3177396"/>
            <a:ext cx="59297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Kooperationen mit </a:t>
            </a:r>
            <a:r>
              <a:rPr lang="de-AT" dirty="0" err="1"/>
              <a:t>Allgemeinmediziner:innen</a:t>
            </a:r>
            <a:r>
              <a:rPr lang="de-AT" dirty="0"/>
              <a:t> mit ÖGK-Kassenvertrag in </a:t>
            </a:r>
            <a:r>
              <a:rPr lang="de-AT" dirty="0" err="1"/>
              <a:t>Lend</a:t>
            </a:r>
            <a:r>
              <a:rPr lang="de-AT" dirty="0"/>
              <a:t>, Gries und Außenbezirken (8020)</a:t>
            </a:r>
          </a:p>
          <a:p>
            <a:r>
              <a:rPr lang="de-AT" dirty="0"/>
              <a:t>ähnliche Funktionsweisen, Personalausstattung, Aufgabengebiete und Angebote wie PVE (ohne Allg.-Med.)</a:t>
            </a:r>
          </a:p>
        </p:txBody>
      </p:sp>
    </p:spTree>
    <p:extLst>
      <p:ext uri="{BB962C8B-B14F-4D97-AF65-F5344CB8AC3E}">
        <p14:creationId xmlns:p14="http://schemas.microsoft.com/office/powerpoint/2010/main" val="37821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F12C086-4F02-FB6E-450C-DF3BA68AF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562793"/>
            <a:ext cx="7792720" cy="3153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2000" dirty="0"/>
              <a:t>ZIEL 1     Verbesserung des Gesundheitsstatus der </a:t>
            </a:r>
            <a:r>
              <a:rPr lang="de-AT" sz="2000" dirty="0" smtClean="0"/>
              <a:t>Bevölkerung</a:t>
            </a:r>
            <a:endParaRPr lang="de-A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2000" dirty="0"/>
              <a:t>ZIEL 2     Gesundheitsförderung und Prävention für alle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2000" dirty="0"/>
              <a:t>ZIEL 3     Verbesserung der Versorgungserfahrung für die </a:t>
            </a:r>
            <a:r>
              <a:rPr lang="de-AT" sz="2000" dirty="0" err="1"/>
              <a:t>Patient:innen</a:t>
            </a:r>
            <a:endParaRPr lang="de-A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2000" dirty="0"/>
              <a:t>ZIEL 4     Kooperationen zur Stärkung </a:t>
            </a:r>
            <a:r>
              <a:rPr lang="de-AT" sz="2000" dirty="0" smtClean="0"/>
              <a:t>einer </a:t>
            </a:r>
            <a:r>
              <a:rPr lang="de-AT" sz="2000" dirty="0"/>
              <a:t>wohnortnahen und </a:t>
            </a:r>
            <a:r>
              <a:rPr lang="de-AT" sz="2000" dirty="0" smtClean="0"/>
              <a:t>sozialen,    </a:t>
            </a:r>
            <a:r>
              <a:rPr lang="de-AT" sz="2000" dirty="0"/>
              <a:t>	   </a:t>
            </a:r>
            <a:r>
              <a:rPr lang="de-AT" sz="2000" dirty="0" smtClean="0"/>
              <a:t>      umfassenden </a:t>
            </a:r>
            <a:r>
              <a:rPr lang="de-AT" sz="2000" dirty="0"/>
              <a:t>Gesundheitsversorgung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2000" dirty="0"/>
              <a:t>ZIEL 5     </a:t>
            </a:r>
            <a:r>
              <a:rPr lang="de-AT" sz="2000" dirty="0" smtClean="0"/>
              <a:t>Verbesserung </a:t>
            </a:r>
            <a:r>
              <a:rPr lang="de-AT" sz="2000" dirty="0"/>
              <a:t>urbaner Strukturen zur gesundheitlichen 	 	 </a:t>
            </a:r>
            <a:r>
              <a:rPr lang="de-AT" sz="2000" dirty="0" smtClean="0"/>
              <a:t>        Primärversorgung </a:t>
            </a:r>
            <a:r>
              <a:rPr lang="de-AT" sz="2000" dirty="0"/>
              <a:t>und Entlastung von Arztpraxen und 	 	 	    </a:t>
            </a:r>
            <a:r>
              <a:rPr lang="de-AT" sz="2000" dirty="0" smtClean="0"/>
              <a:t>     Krankenhausambulanzen</a:t>
            </a:r>
            <a:endParaRPr lang="de-AT" sz="2000" dirty="0"/>
          </a:p>
          <a:p>
            <a:endParaRPr lang="de-AT" sz="20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4381486-3345-B26F-8893-51786BFFB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7493462" cy="333312"/>
          </a:xfrm>
        </p:spPr>
        <p:txBody>
          <a:bodyPr>
            <a:normAutofit fontScale="90000"/>
          </a:bodyPr>
          <a:lstStyle/>
          <a:p>
            <a:r>
              <a:rPr lang="de-AT" dirty="0"/>
              <a:t>ZIELE DER GESUNDHEITSDREHSCHEIBE</a:t>
            </a:r>
          </a:p>
        </p:txBody>
      </p:sp>
    </p:spTree>
    <p:extLst>
      <p:ext uri="{BB962C8B-B14F-4D97-AF65-F5344CB8AC3E}">
        <p14:creationId xmlns:p14="http://schemas.microsoft.com/office/powerpoint/2010/main" val="25853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72006B9-2C21-D93E-DC7B-673B7BB1F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599" y="1324495"/>
            <a:ext cx="7571048" cy="3515793"/>
          </a:xfrm>
        </p:spPr>
        <p:txBody>
          <a:bodyPr/>
          <a:lstStyle/>
          <a:p>
            <a:pPr marL="0" indent="0">
              <a:buNone/>
            </a:pPr>
            <a:r>
              <a:rPr lang="de-AT" sz="1800" b="1" dirty="0"/>
              <a:t>Persönliches Gesundheitsmanagement</a:t>
            </a:r>
          </a:p>
          <a:p>
            <a:r>
              <a:rPr lang="de-AT" sz="1800" dirty="0"/>
              <a:t>Kooperation mit </a:t>
            </a:r>
            <a:r>
              <a:rPr lang="de-AT" sz="1800" dirty="0" err="1"/>
              <a:t>Allgemeinmediziner:innen</a:t>
            </a:r>
            <a:endParaRPr lang="de-AT" sz="1800" dirty="0"/>
          </a:p>
          <a:p>
            <a:r>
              <a:rPr lang="de-AT" sz="1800" dirty="0"/>
              <a:t>multiprofessionelles Assessment und Case Management</a:t>
            </a:r>
          </a:p>
          <a:p>
            <a:pPr marL="0" indent="0">
              <a:buNone/>
            </a:pPr>
            <a:endParaRPr lang="de-AT" sz="1000" dirty="0"/>
          </a:p>
          <a:p>
            <a:pPr marL="0" indent="0">
              <a:buNone/>
            </a:pPr>
            <a:r>
              <a:rPr lang="de-AT" sz="1800" b="1" dirty="0"/>
              <a:t>Gesundheitsförderung und Prävention</a:t>
            </a:r>
          </a:p>
          <a:p>
            <a:r>
              <a:rPr lang="de-AT" sz="1800" dirty="0"/>
              <a:t>Entwicklung neuer Angebote (EU-Projekt „</a:t>
            </a:r>
            <a:r>
              <a:rPr lang="de-AT" sz="1800" dirty="0" err="1"/>
              <a:t>Health</a:t>
            </a:r>
            <a:r>
              <a:rPr lang="de-AT" sz="1800" dirty="0"/>
              <a:t> </a:t>
            </a:r>
            <a:r>
              <a:rPr lang="de-AT" sz="1800" dirty="0" err="1"/>
              <a:t>for</a:t>
            </a:r>
            <a:r>
              <a:rPr lang="de-AT" sz="1800" dirty="0"/>
              <a:t> All“, 2023-3026)</a:t>
            </a:r>
          </a:p>
          <a:p>
            <a:r>
              <a:rPr lang="de-AT" sz="1800" dirty="0" smtClean="0"/>
              <a:t>Gesundheitssprechstunde </a:t>
            </a:r>
            <a:r>
              <a:rPr lang="de-AT" sz="1800" dirty="0"/>
              <a:t>und motivierende </a:t>
            </a:r>
            <a:r>
              <a:rPr lang="de-AT" sz="1800" dirty="0" smtClean="0"/>
              <a:t>Beratung (ab 2022)</a:t>
            </a:r>
            <a:endParaRPr lang="de-AT" sz="1800" dirty="0"/>
          </a:p>
          <a:p>
            <a:r>
              <a:rPr lang="de-AT" sz="1800" dirty="0" err="1"/>
              <a:t>Social</a:t>
            </a:r>
            <a:r>
              <a:rPr lang="de-AT" sz="1800" dirty="0"/>
              <a:t> </a:t>
            </a:r>
            <a:r>
              <a:rPr lang="de-AT" sz="1800" dirty="0" err="1"/>
              <a:t>Prescribing</a:t>
            </a:r>
            <a:r>
              <a:rPr lang="de-AT" sz="1800" dirty="0"/>
              <a:t>, Link </a:t>
            </a:r>
            <a:r>
              <a:rPr lang="de-AT" sz="1800" dirty="0" err="1"/>
              <a:t>working</a:t>
            </a:r>
            <a:r>
              <a:rPr lang="de-AT" sz="1800" dirty="0"/>
              <a:t> und Netzwerkmanagement</a:t>
            </a:r>
          </a:p>
          <a:p>
            <a:endParaRPr lang="de-AT" sz="1000" dirty="0"/>
          </a:p>
          <a:p>
            <a:pPr marL="0" indent="0">
              <a:buNone/>
            </a:pPr>
            <a:r>
              <a:rPr lang="de-AT" sz="1800" b="1" dirty="0"/>
              <a:t>Community Nursing Bezirk </a:t>
            </a:r>
            <a:r>
              <a:rPr lang="de-AT" sz="1800" b="1" dirty="0" err="1"/>
              <a:t>Lend</a:t>
            </a:r>
            <a:endParaRPr lang="de-AT" sz="1800" b="1" dirty="0"/>
          </a:p>
          <a:p>
            <a:r>
              <a:rPr lang="de-AT" sz="1800" dirty="0" smtClean="0"/>
              <a:t>Offene Beratung, </a:t>
            </a:r>
            <a:r>
              <a:rPr lang="de-AT" sz="1800" dirty="0" smtClean="0"/>
              <a:t>Gesundheitsförderung, Hausbesuche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C15BC62-BF8B-D21D-CCD3-BB01D1CCD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7432502" cy="333312"/>
          </a:xfrm>
        </p:spPr>
        <p:txBody>
          <a:bodyPr>
            <a:normAutofit fontScale="90000"/>
          </a:bodyPr>
          <a:lstStyle/>
          <a:p>
            <a:r>
              <a:rPr lang="de-AT" dirty="0"/>
              <a:t>GEPLANTE ANGEBOTE und AKTIVITÄTEN </a:t>
            </a:r>
          </a:p>
        </p:txBody>
      </p:sp>
    </p:spTree>
    <p:extLst>
      <p:ext uri="{BB962C8B-B14F-4D97-AF65-F5344CB8AC3E}">
        <p14:creationId xmlns:p14="http://schemas.microsoft.com/office/powerpoint/2010/main" val="201910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863600" y="1724456"/>
            <a:ext cx="6743700" cy="3228543"/>
          </a:xfrm>
        </p:spPr>
        <p:txBody>
          <a:bodyPr/>
          <a:lstStyle/>
          <a:p>
            <a:r>
              <a:rPr lang="de-DE" sz="1800" dirty="0" smtClean="0"/>
              <a:t>Schulungen, Weiterbildung</a:t>
            </a:r>
          </a:p>
          <a:p>
            <a:r>
              <a:rPr lang="de-DE" sz="1800" dirty="0" smtClean="0"/>
              <a:t>ein Teil der </a:t>
            </a:r>
            <a:r>
              <a:rPr lang="de-DE" sz="1800" dirty="0" err="1" smtClean="0"/>
              <a:t>Mitarbeiter:innen</a:t>
            </a:r>
            <a:r>
              <a:rPr lang="de-DE" sz="1800" dirty="0" smtClean="0"/>
              <a:t> bringt Migrationshintergrund und Sprachkenntnisse ins Team ein</a:t>
            </a:r>
          </a:p>
          <a:p>
            <a:r>
              <a:rPr lang="de-DE" sz="1800" dirty="0" smtClean="0"/>
              <a:t>Videodolmetschen (2-3 Lizenzen) (Anm.: </a:t>
            </a:r>
            <a:r>
              <a:rPr lang="de-DE" sz="1800" dirty="0" smtClean="0"/>
              <a:t>nur für wenig </a:t>
            </a:r>
            <a:r>
              <a:rPr lang="de-DE" sz="1800" dirty="0" smtClean="0"/>
              <a:t>intensive Beratungskontexte)</a:t>
            </a:r>
          </a:p>
          <a:p>
            <a:r>
              <a:rPr lang="de-DE" sz="1800" dirty="0" smtClean="0"/>
              <a:t>Community </a:t>
            </a:r>
            <a:r>
              <a:rPr lang="de-DE" sz="1800" dirty="0" err="1" smtClean="0"/>
              <a:t>Interpreting</a:t>
            </a:r>
            <a:r>
              <a:rPr lang="de-DE" sz="1800" dirty="0" smtClean="0"/>
              <a:t> in intensiven Beratungskontexten (z.B. orientierende sozialrechtliche Beratung, </a:t>
            </a:r>
            <a:r>
              <a:rPr lang="de-DE" sz="1800" dirty="0" smtClean="0"/>
              <a:t>Psychotherapie</a:t>
            </a:r>
            <a:r>
              <a:rPr lang="de-DE" sz="1800" dirty="0" smtClean="0"/>
              <a:t>)</a:t>
            </a:r>
          </a:p>
          <a:p>
            <a:r>
              <a:rPr lang="de-DE" sz="1800" dirty="0"/>
              <a:t>z</a:t>
            </a:r>
            <a:r>
              <a:rPr lang="de-DE" sz="1800" dirty="0" smtClean="0"/>
              <a:t>usätzliche KI-Tools bzw. Kombination mit Apps wie z.B. </a:t>
            </a:r>
            <a:r>
              <a:rPr lang="de-DE" sz="1800" dirty="0" err="1" smtClean="0"/>
              <a:t>Capito</a:t>
            </a:r>
            <a:r>
              <a:rPr lang="de-DE" sz="1800" dirty="0" smtClean="0"/>
              <a:t>-App von </a:t>
            </a:r>
            <a:r>
              <a:rPr lang="de-DE" sz="1800" dirty="0" err="1" smtClean="0"/>
              <a:t>Atempo</a:t>
            </a:r>
            <a:r>
              <a:rPr lang="de-DE" sz="1800" dirty="0" smtClean="0"/>
              <a:t>, etc.</a:t>
            </a:r>
          </a:p>
          <a:p>
            <a:endParaRPr lang="de-DE" sz="1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63599" y="456922"/>
            <a:ext cx="7149615" cy="333312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Interkulturelle Kompetenz und Sprachmittlung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612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863600" y="1731437"/>
            <a:ext cx="7048500" cy="2704002"/>
          </a:xfrm>
        </p:spPr>
        <p:txBody>
          <a:bodyPr/>
          <a:lstStyle/>
          <a:p>
            <a:r>
              <a:rPr lang="de-DE" sz="1800" dirty="0" smtClean="0"/>
              <a:t>Bewegung, Ernährung, Stress, Einsamkeit (</a:t>
            </a:r>
            <a:r>
              <a:rPr lang="de-DE" sz="1800" dirty="0" err="1" smtClean="0"/>
              <a:t>Social</a:t>
            </a:r>
            <a:r>
              <a:rPr lang="de-DE" sz="1800" dirty="0" smtClean="0"/>
              <a:t> </a:t>
            </a:r>
            <a:r>
              <a:rPr lang="de-DE" sz="1800" dirty="0" err="1" smtClean="0"/>
              <a:t>Prescribing</a:t>
            </a:r>
            <a:r>
              <a:rPr lang="de-DE" sz="1800" dirty="0" smtClean="0"/>
              <a:t>)</a:t>
            </a:r>
          </a:p>
          <a:p>
            <a:endParaRPr lang="de-DE" sz="800" dirty="0" smtClean="0"/>
          </a:p>
          <a:p>
            <a:r>
              <a:rPr lang="de-DE" sz="1800" dirty="0"/>
              <a:t>Aufklärung, Selbstmanagement und praktische Tipps im Umgang mit chronischen Erkrankungen</a:t>
            </a:r>
          </a:p>
          <a:p>
            <a:endParaRPr lang="de-DE" sz="800" dirty="0"/>
          </a:p>
          <a:p>
            <a:r>
              <a:rPr lang="de-DE" sz="1800" dirty="0"/>
              <a:t>Gruppenangebote (ab 2024)</a:t>
            </a:r>
          </a:p>
          <a:p>
            <a:endParaRPr lang="de-DE" sz="800" dirty="0" smtClean="0"/>
          </a:p>
          <a:p>
            <a:r>
              <a:rPr lang="de-DE" sz="1800" dirty="0"/>
              <a:t>niederschwellige Demenzprävention (alterspsychiatrisches Modell Stadt Graz, in Koop. mit GFSG/</a:t>
            </a:r>
            <a:r>
              <a:rPr lang="de-DE" sz="1800" dirty="0" err="1"/>
              <a:t>Sopha</a:t>
            </a:r>
            <a:r>
              <a:rPr lang="de-DE" sz="1800" dirty="0"/>
              <a:t>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GESUNDHEITSFÖRDERUNG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391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DD372C9-F726-7F19-8B37-5E0069EA4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50" y="462928"/>
            <a:ext cx="7920182" cy="712000"/>
          </a:xfrm>
        </p:spPr>
        <p:txBody>
          <a:bodyPr>
            <a:normAutofit/>
          </a:bodyPr>
          <a:lstStyle/>
          <a:p>
            <a:r>
              <a:rPr lang="de-DE" sz="2800" dirty="0" smtClean="0"/>
              <a:t>Personal Gesundheitsdrehscheibe per 01.09.2023</a:t>
            </a:r>
            <a:endParaRPr lang="de-AT" dirty="0"/>
          </a:p>
        </p:txBody>
      </p:sp>
      <p:graphicFrame>
        <p:nvGraphicFramePr>
          <p:cNvPr id="15" name="Inhaltsplatzhalter 6">
            <a:extLst>
              <a:ext uri="{FF2B5EF4-FFF2-40B4-BE49-F238E27FC236}">
                <a16:creationId xmlns:a16="http://schemas.microsoft.com/office/drawing/2014/main" id="{77F3E84D-4C84-4437-2F1A-7B6CCF3EE6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0248353"/>
              </p:ext>
            </p:extLst>
          </p:nvPr>
        </p:nvGraphicFramePr>
        <p:xfrm>
          <a:off x="676102" y="1349232"/>
          <a:ext cx="7309193" cy="3775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0705">
                  <a:extLst>
                    <a:ext uri="{9D8B030D-6E8A-4147-A177-3AD203B41FA5}">
                      <a16:colId xmlns:a16="http://schemas.microsoft.com/office/drawing/2014/main" val="2589578369"/>
                    </a:ext>
                  </a:extLst>
                </a:gridCol>
                <a:gridCol w="2388488">
                  <a:extLst>
                    <a:ext uri="{9D8B030D-6E8A-4147-A177-3AD203B41FA5}">
                      <a16:colId xmlns:a16="http://schemas.microsoft.com/office/drawing/2014/main" val="2594426453"/>
                    </a:ext>
                  </a:extLst>
                </a:gridCol>
              </a:tblGrid>
              <a:tr h="2922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1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de-DE" sz="1600" b="0" i="1" dirty="0">
                          <a:solidFill>
                            <a:schemeClr val="tx1"/>
                          </a:solidFill>
                          <a:effectLst/>
                        </a:rPr>
                        <a:t>FUNKTIONEN</a:t>
                      </a:r>
                      <a:endParaRPr lang="de-DE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i="1" dirty="0">
                          <a:solidFill>
                            <a:schemeClr val="tx1"/>
                          </a:solidFill>
                          <a:effectLst/>
                        </a:rPr>
                        <a:t>h/W</a:t>
                      </a:r>
                      <a:endParaRPr lang="de-DE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591053"/>
                  </a:ext>
                </a:extLst>
              </a:tr>
              <a:tr h="263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1 Leitung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88974"/>
                  </a:ext>
                </a:extLst>
              </a:tr>
              <a:tr h="263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 Empfang, </a:t>
                      </a:r>
                      <a:r>
                        <a:rPr lang="de-DE" sz="16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Management</a:t>
                      </a:r>
                      <a:endParaRPr lang="de-DE" sz="1600" b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40</a:t>
                      </a:r>
                      <a:endParaRPr lang="de-DE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734211"/>
                  </a:ext>
                </a:extLst>
              </a:tr>
              <a:tr h="263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 Soziale Arbeit</a:t>
                      </a:r>
                      <a:endParaRPr lang="de-DE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40</a:t>
                      </a:r>
                      <a:endParaRPr lang="de-DE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27769"/>
                  </a:ext>
                </a:extLst>
              </a:tr>
              <a:tr h="251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de-DE" sz="1600" b="0" dirty="0" smtClean="0">
                          <a:solidFill>
                            <a:schemeClr val="tx1"/>
                          </a:solidFill>
                          <a:effectLst/>
                        </a:rPr>
                        <a:t>Psychotherapie  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288147"/>
                  </a:ext>
                </a:extLst>
              </a:tr>
              <a:tr h="251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de-DE" sz="1600" b="0" dirty="0" smtClean="0">
                          <a:solidFill>
                            <a:schemeClr val="tx1"/>
                          </a:solidFill>
                          <a:effectLst/>
                        </a:rPr>
                        <a:t>Physiotherapeutin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de-DE" sz="160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715276"/>
                  </a:ext>
                </a:extLst>
              </a:tr>
              <a:tr h="263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1 Community Nurse (-10/2026)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797096"/>
                  </a:ext>
                </a:extLst>
              </a:tr>
              <a:tr h="263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i="0" dirty="0">
                          <a:solidFill>
                            <a:schemeClr val="tx1"/>
                          </a:solidFill>
                          <a:effectLst/>
                        </a:rPr>
                        <a:t>1 Community Nurse  (-12/2024)</a:t>
                      </a:r>
                      <a:endParaRPr lang="de-DE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i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de-DE" sz="16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409666"/>
                  </a:ext>
                </a:extLst>
              </a:tr>
              <a:tr h="3101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i="0" dirty="0">
                          <a:solidFill>
                            <a:schemeClr val="tx1"/>
                          </a:solidFill>
                          <a:effectLst/>
                        </a:rPr>
                        <a:t>1 Community Nurse  (-12/2024)</a:t>
                      </a:r>
                      <a:endParaRPr lang="de-DE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de-DE" sz="16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527906"/>
                  </a:ext>
                </a:extLst>
              </a:tr>
              <a:tr h="1040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 Community Nurse  (-12/2024</a:t>
                      </a:r>
                      <a:r>
                        <a:rPr lang="de-DE" sz="16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EU-Projektmanagerin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de-DE" sz="1600" b="0" i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Gesundheitsförder:in</a:t>
                      </a:r>
                      <a:endParaRPr lang="de-DE" sz="16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30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6841"/>
                  </a:ext>
                </a:extLst>
              </a:tr>
              <a:tr h="292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chemeClr val="tx1"/>
                          </a:solidFill>
                          <a:effectLst/>
                        </a:rPr>
                        <a:t>11 </a:t>
                      </a:r>
                      <a:r>
                        <a:rPr lang="de-DE" sz="1600" b="1" dirty="0" err="1">
                          <a:solidFill>
                            <a:schemeClr val="tx1"/>
                          </a:solidFill>
                          <a:effectLst/>
                        </a:rPr>
                        <a:t>Mitarbeiter:innen</a:t>
                      </a:r>
                      <a:endParaRPr lang="de-DE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chemeClr val="tx1"/>
                          </a:solidFill>
                          <a:effectLst/>
                        </a:rPr>
                        <a:t>8,5 </a:t>
                      </a:r>
                      <a:r>
                        <a:rPr lang="de-DE" sz="1600" b="1" dirty="0">
                          <a:solidFill>
                            <a:schemeClr val="tx1"/>
                          </a:solidFill>
                          <a:effectLst/>
                        </a:rPr>
                        <a:t>VZÄ</a:t>
                      </a:r>
                      <a:endParaRPr lang="de-DE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559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33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dt_Graz_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dt_Graz_02_Bilder_Variant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dt_Graz_04_ob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Stadt_Graz_04_ohneBil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73054438DD664D86394BA09741A0B2" ma:contentTypeVersion="8" ma:contentTypeDescription="Ein neues Dokument erstellen." ma:contentTypeScope="" ma:versionID="767ebab50c5faa35cb417035bdcf8a6a">
  <xsd:schema xmlns:xsd="http://www.w3.org/2001/XMLSchema" xmlns:xs="http://www.w3.org/2001/XMLSchema" xmlns:p="http://schemas.microsoft.com/office/2006/metadata/properties" xmlns:ns3="b4aa8e6f-7350-4e04-862b-0dd61178e8d6" targetNamespace="http://schemas.microsoft.com/office/2006/metadata/properties" ma:root="true" ma:fieldsID="03008209726c916a1137bf40c59ff588" ns3:_="">
    <xsd:import namespace="b4aa8e6f-7350-4e04-862b-0dd61178e8d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a8e6f-7350-4e04-862b-0dd61178e8d6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Inhaltstyp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C98D94-20FC-48BC-8DF5-F24C656D28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aa8e6f-7350-4e04-862b-0dd61178e8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BBE0AE-0E79-41DB-9E6C-641D4D15FCBD}">
  <ds:schemaRefs>
    <ds:schemaRef ds:uri="http://purl.org/dc/elements/1.1/"/>
    <ds:schemaRef ds:uri="http://schemas.microsoft.com/office/2006/metadata/properties"/>
    <ds:schemaRef ds:uri="b4aa8e6f-7350-4e04-862b-0dd61178e8d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318C846-BF67-4979-820A-9B7E160AD6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604</Words>
  <Application>Microsoft Office PowerPoint</Application>
  <PresentationFormat>Bildschirmpräsentation (16:9)</PresentationFormat>
  <Paragraphs>85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9</vt:i4>
      </vt:variant>
    </vt:vector>
  </HeadingPairs>
  <TitlesOfParts>
    <vt:vector size="19" baseType="lpstr">
      <vt:lpstr>ＭＳ Ｐゴシック</vt:lpstr>
      <vt:lpstr>Arial</vt:lpstr>
      <vt:lpstr>Arial Unicode MS</vt:lpstr>
      <vt:lpstr>Calibri</vt:lpstr>
      <vt:lpstr>Calibri Light</vt:lpstr>
      <vt:lpstr>Times New Roman</vt:lpstr>
      <vt:lpstr>Stadt_Graz_01</vt:lpstr>
      <vt:lpstr>Stadt_Graz_02_Bilder_Varianten</vt:lpstr>
      <vt:lpstr>Stadt_Graz_04_oben</vt:lpstr>
      <vt:lpstr>1_Stadt_Graz_04_ohneBild</vt:lpstr>
      <vt:lpstr>  24.08.2023</vt:lpstr>
      <vt:lpstr>Gesundheitsförderung und Prävention</vt:lpstr>
      <vt:lpstr>Lend und Gries</vt:lpstr>
      <vt:lpstr>Primärversorgung</vt:lpstr>
      <vt:lpstr>ZIELE DER GESUNDHEITSDREHSCHEIBE</vt:lpstr>
      <vt:lpstr>GEPLANTE ANGEBOTE und AKTIVITÄTEN </vt:lpstr>
      <vt:lpstr>Interkulturelle Kompetenz und Sprachmittlung</vt:lpstr>
      <vt:lpstr>GESUNDHEITSFÖRDERUNG </vt:lpstr>
      <vt:lpstr>Personal Gesundheitsdrehscheibe per 01.09.2023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PowerPoint_Powerpointvorlage_Stadt_Graz</dc:title>
  <dc:creator>Thallinger Sigrid</dc:creator>
  <cp:lastModifiedBy>Pammer Christoph</cp:lastModifiedBy>
  <cp:revision>144</cp:revision>
  <cp:lastPrinted>2023-02-08T10:50:12Z</cp:lastPrinted>
  <dcterms:created xsi:type="dcterms:W3CDTF">2020-04-16T08:42:02Z</dcterms:created>
  <dcterms:modified xsi:type="dcterms:W3CDTF">2023-08-22T20:47:45Z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0x010100E373054438DD664D86394BA09741A0B2</vt:lpwstr>
  </property>
  <property fmtid="{D5CDD505-2E9C-101B-9397-08002B2CF9AE}" pid="3" name="MSIP_Label_55339bf0-f345-473a-9ec8-6ca7c8197055_Enabled">
    <vt:lpwstr>true</vt:lpwstr>
  </property>
  <property fmtid="{D5CDD505-2E9C-101B-9397-08002B2CF9AE}" pid="4" name="MSIP_Label_55339bf0-f345-473a-9ec8-6ca7c8197055_SetDate">
    <vt:lpwstr>2023-02-07T16:17:01Z</vt:lpwstr>
  </property>
  <property fmtid="{D5CDD505-2E9C-101B-9397-08002B2CF9AE}" pid="5" name="MSIP_Label_55339bf0-f345-473a-9ec8-6ca7c8197055_Method">
    <vt:lpwstr>Privileged</vt:lpwstr>
  </property>
  <property fmtid="{D5CDD505-2E9C-101B-9397-08002B2CF9AE}" pid="6" name="MSIP_Label_55339bf0-f345-473a-9ec8-6ca7c8197055_Name">
    <vt:lpwstr>OFFEN</vt:lpwstr>
  </property>
  <property fmtid="{D5CDD505-2E9C-101B-9397-08002B2CF9AE}" pid="7" name="MSIP_Label_55339bf0-f345-473a-9ec8-6ca7c8197055_SiteId">
    <vt:lpwstr>d313b56f-f400-44d3-8403-4b468b3d8ded</vt:lpwstr>
  </property>
  <property fmtid="{D5CDD505-2E9C-101B-9397-08002B2CF9AE}" pid="8" name="MSIP_Label_55339bf0-f345-473a-9ec8-6ca7c8197055_ActionId">
    <vt:lpwstr>6cfbb4fe-9adf-4ad8-be80-02f110a4141d</vt:lpwstr>
  </property>
  <property fmtid="{D5CDD505-2E9C-101B-9397-08002B2CF9AE}" pid="9" name="MSIP_Label_55339bf0-f345-473a-9ec8-6ca7c8197055_ContentBits">
    <vt:lpwstr>0</vt:lpwstr>
  </property>
</Properties>
</file>