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Ex1.xml" ContentType="application/vnd.ms-office.chartex+xml"/>
  <Override PartName="/ppt/charts/style9.xml" ContentType="application/vnd.ms-office.chartstyle+xml"/>
  <Override PartName="/ppt/charts/colors9.xml" ContentType="application/vnd.ms-office.chartcolorstyle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0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9.xml" ContentType="application/vnd.openxmlformats-officedocument.presentationml.notesSlide+xml"/>
  <Override PartName="/ppt/charts/chart11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2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0.xml" ContentType="application/vnd.openxmlformats-officedocument.presentationml.notesSlide+xml"/>
  <Override PartName="/ppt/charts/chart13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4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1.xml" ContentType="application/vnd.openxmlformats-officedocument.presentationml.notesSlide+xml"/>
  <Override PartName="/ppt/charts/chart15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6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2"/>
  </p:notesMasterIdLst>
  <p:handoutMasterIdLst>
    <p:handoutMasterId r:id="rId23"/>
  </p:handoutMasterIdLst>
  <p:sldIdLst>
    <p:sldId id="273" r:id="rId5"/>
    <p:sldId id="320" r:id="rId6"/>
    <p:sldId id="322" r:id="rId7"/>
    <p:sldId id="288" r:id="rId8"/>
    <p:sldId id="319" r:id="rId9"/>
    <p:sldId id="292" r:id="rId10"/>
    <p:sldId id="326" r:id="rId11"/>
    <p:sldId id="324" r:id="rId12"/>
    <p:sldId id="289" r:id="rId13"/>
    <p:sldId id="300" r:id="rId14"/>
    <p:sldId id="301" r:id="rId15"/>
    <p:sldId id="302" r:id="rId16"/>
    <p:sldId id="323" r:id="rId17"/>
    <p:sldId id="303" r:id="rId18"/>
    <p:sldId id="304" r:id="rId19"/>
    <p:sldId id="325" r:id="rId20"/>
    <p:sldId id="318" r:id="rId21"/>
  </p:sldIdLst>
  <p:sldSz cx="9144000" cy="5143500" type="screen16x9"/>
  <p:notesSz cx="6797675" cy="9928225"/>
  <p:defaultTextStyle>
    <a:defPPr>
      <a:defRPr lang="de-DE"/>
    </a:defPPr>
    <a:lvl1pPr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342900" indent="1143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685800" indent="2286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028700" indent="3429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371600" indent="4572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0084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ittlere Formatvorlage 1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2DE63D5-997A-4646-A377-4702673A728D}" styleName="Helle Formatvorlage 2 - Akz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78" autoAdjust="0"/>
    <p:restoredTop sz="94674"/>
  </p:normalViewPr>
  <p:slideViewPr>
    <p:cSldViewPr snapToGrid="0" snapToObjects="1" showGuides="1">
      <p:cViewPr varScale="1">
        <p:scale>
          <a:sx n="156" d="100"/>
          <a:sy n="156" d="100"/>
        </p:scale>
        <p:origin x="260" y="7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20248\Desktop\Budget\Budgetverhandlung%202024\20231129_BUDGET2024_Kopie%20von%20Beilage%202_EBITDA%20Stadt%20Graz_20231129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Hilfsexcel_Budget2024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20248\Desktop\Budget\Budgetverhandlung%202024\20231129_BUDGET2024_Kopie%20von%20Beilage%202_EBITDA%20Stadt%20Graz_20231129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20248\Desktop\Budget\Budgetverhandlung%202024\20231129_BUDGET2024_Kopie%20von%20Beilage%202_EBITDA%20Stadt%20Graz_20231129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20248\Desktop\Budget\Budgetverhandlung%202024\20231129_BUDGET2024_Kopie%20von%20Beilage%202_EBITDA%20Stadt%20Graz_20231129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20248\Desktop\Budget\Budgetverhandlung%202024\20231129_BUDGET2024_Kopie%20von%20Beilage%202_EBITDA%20Stadt%20Graz_20231129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20248\Desktop\Budget\Budgetverhandlung%202024\20231129_BUDGET2024_Kopie%20von%20Beilage%202_EBITDA%20Stadt%20Graz_20231129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20248\Desktop\Budget\Budgetverhandlung%202024\20231129_BUDGET2024_Kopie%20von%20Beilage%202_EBITDA%20Stadt%20Graz_20231129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20248\Desktop\Budget\Budgetverhandlung%202024\20231129_BUDGET2024_Kopie%20von%20Beilage%202_EBITDA%20Stadt%20Graz_20231129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20248\Desktop\Budget\Budgetverhandlung%202024\20231129_BUDGET2024_Kopie%20von%20Beilage%202_EBITDA%20Stadt%20Graz_20231129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20248\Desktop\Budget\Budgetverhandlung%202024\20231129_BUDGET2024_Kopie%20von%20Beilage%202_EBITDA%20Stadt%20Graz_20231129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20248\Desktop\Budget\Budgetverhandlung%202024\20231129_BUDGET2024_Kopie%20von%20Beilage%202_EBITDA%20Stadt%20Graz_20231129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20248\Desktop\Budget\Budgetverhandlung%202024\20231129_BUDGET2024_Kopie%20von%20Beilage%202_EBITDA%20Stadt%20Graz_20231129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20248\Desktop\Budget\Budgetverhandlung%202024\20231129_BUDGET2024_Kopie%20von%20Beilage%202_EBITDA%20Stadt%20Graz_20231129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20248\Desktop\Budget\Budgetverhandlung%202024\20231129_BUDGET2024_Kopie%20von%20Beilage%202_EBITDA%20Stadt%20Graz_20231129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20248\Desktop\Budget\Budgetverhandlung%202024\20231129_BUDGET2024_Kopie%20von%20Beilage%202_EBITDA%20Stadt%20Graz_20231129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9.xml"/><Relationship Id="rId2" Type="http://schemas.microsoft.com/office/2011/relationships/chartStyle" Target="style9.xml"/><Relationship Id="rId1" Type="http://schemas.openxmlformats.org/officeDocument/2006/relationships/oleObject" Target="file:///C:\Users\p20248\Desktop\Budget\Budgetverhandlung%202024\Rechnungsbudget_sache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17278130806478"/>
          <c:y val="5.6306644431839019E-2"/>
          <c:w val="0.5059292949307741"/>
          <c:h val="0.60496254197356558"/>
        </c:manualLayout>
      </c:layout>
      <c:lineChart>
        <c:grouping val="standard"/>
        <c:varyColors val="0"/>
        <c:ser>
          <c:idx val="1"/>
          <c:order val="1"/>
          <c:tx>
            <c:strRef>
              <c:f>'Finanzschulden Diagramm'!$A$29</c:f>
              <c:strCache>
                <c:ptCount val="1"/>
                <c:pt idx="0">
                  <c:v>bis 2021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1626367723826014E-2"/>
                  <c:y val="3.57507094255528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E1A-4B5D-8120-754ADD6225A3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E1A-4B5D-8120-754ADD6225A3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E1A-4B5D-8120-754ADD6225A3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E1A-4B5D-8120-754ADD6225A3}"/>
                </c:ext>
              </c:extLst>
            </c:dLbl>
            <c:dLbl>
              <c:idx val="4"/>
              <c:layout>
                <c:manualLayout>
                  <c:x val="-2.162636772382609E-2"/>
                  <c:y val="3.57507094255528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CE1A-4B5D-8120-754ADD6225A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'Finanzschulden Diagramm'!$B$28:$M$28</c:f>
              <c:numCache>
                <c:formatCode>General</c:formatCode>
                <c:ptCount val="12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  <c:pt idx="7">
                  <c:v>2024</c:v>
                </c:pt>
                <c:pt idx="8">
                  <c:v>2025</c:v>
                </c:pt>
                <c:pt idx="9">
                  <c:v>2026</c:v>
                </c:pt>
                <c:pt idx="10">
                  <c:v>2027</c:v>
                </c:pt>
                <c:pt idx="11">
                  <c:v>2028</c:v>
                </c:pt>
              </c:numCache>
            </c:numRef>
          </c:cat>
          <c:val>
            <c:numRef>
              <c:f>'Finanzschulden Diagramm'!$B$29:$M$29</c:f>
              <c:numCache>
                <c:formatCode>_-* #,##0_-;\-* #,##0_-;_-* "-"??_-;_-@_-</c:formatCode>
                <c:ptCount val="12"/>
                <c:pt idx="0">
                  <c:v>1156.4000000000001</c:v>
                </c:pt>
                <c:pt idx="1">
                  <c:v>1263</c:v>
                </c:pt>
                <c:pt idx="2">
                  <c:v>1341.5</c:v>
                </c:pt>
                <c:pt idx="3">
                  <c:v>1463</c:v>
                </c:pt>
                <c:pt idx="4">
                  <c:v>1595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E1A-4B5D-8120-754ADD6225A3}"/>
            </c:ext>
          </c:extLst>
        </c:ser>
        <c:ser>
          <c:idx val="2"/>
          <c:order val="2"/>
          <c:tx>
            <c:strRef>
              <c:f>'Finanzschulden Diagramm'!$A$30</c:f>
              <c:strCache>
                <c:ptCount val="1"/>
                <c:pt idx="0">
                  <c:v>gemäß VA 2024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-2.2656194758293918E-2"/>
                  <c:y val="4.20596581477091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CE1A-4B5D-8120-754ADD6225A3}"/>
                </c:ext>
              </c:extLst>
            </c:dLbl>
            <c:dLbl>
              <c:idx val="11"/>
              <c:layout>
                <c:manualLayout>
                  <c:x val="-2.0596540689358109E-2"/>
                  <c:y val="4.20596581477092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CE1A-4B5D-8120-754ADD6225A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'Finanzschulden Diagramm'!$B$28:$M$28</c:f>
              <c:numCache>
                <c:formatCode>General</c:formatCode>
                <c:ptCount val="12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  <c:pt idx="7">
                  <c:v>2024</c:v>
                </c:pt>
                <c:pt idx="8">
                  <c:v>2025</c:v>
                </c:pt>
                <c:pt idx="9">
                  <c:v>2026</c:v>
                </c:pt>
                <c:pt idx="10">
                  <c:v>2027</c:v>
                </c:pt>
                <c:pt idx="11">
                  <c:v>2028</c:v>
                </c:pt>
              </c:numCache>
            </c:numRef>
          </c:cat>
          <c:val>
            <c:numRef>
              <c:f>'Finanzschulden Diagramm'!$B$30:$M$30</c:f>
              <c:numCache>
                <c:formatCode>General</c:formatCode>
                <c:ptCount val="12"/>
                <c:pt idx="4" formatCode="_-* #,##0_-;\-* #,##0_-;_-* &quot;-&quot;??_-;_-@_-">
                  <c:v>1595</c:v>
                </c:pt>
                <c:pt idx="5" formatCode="_-* #,##0_-;\-* #,##0_-;_-* &quot;-&quot;??_-;_-@_-">
                  <c:v>1495</c:v>
                </c:pt>
                <c:pt idx="6" formatCode="_-* #,##0_-;\-* #,##0_-;_-* &quot;-&quot;??_-;_-@_-">
                  <c:v>1606.3055347545001</c:v>
                </c:pt>
                <c:pt idx="7" formatCode="_-* #,##0_-;\-* #,##0_-;_-* &quot;-&quot;??_-;_-@_-">
                  <c:v>1783.6598937971401</c:v>
                </c:pt>
                <c:pt idx="8" formatCode="_-* #,##0_-;\-* #,##0_-;_-* &quot;-&quot;??_-;_-@_-">
                  <c:v>1939.0170176110501</c:v>
                </c:pt>
                <c:pt idx="9" formatCode="_-* #,##0_-;\-* #,##0_-;_-* &quot;-&quot;??_-;_-@_-">
                  <c:v>2119.3519141393799</c:v>
                </c:pt>
                <c:pt idx="10" formatCode="_-* #,##0_-;\-* #,##0_-;_-* &quot;-&quot;??_-;_-@_-">
                  <c:v>2267.67608206356</c:v>
                </c:pt>
                <c:pt idx="11" formatCode="_-* #,##0_-;\-* #,##0_-;_-* &quot;-&quot;??_-;_-@_-">
                  <c:v>2441.0792785254698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CE1A-4B5D-8120-754ADD6225A3}"/>
            </c:ext>
          </c:extLst>
        </c:ser>
        <c:ser>
          <c:idx val="3"/>
          <c:order val="3"/>
          <c:tx>
            <c:strRef>
              <c:f>'Finanzschulden Diagramm'!$A$31</c:f>
              <c:strCache>
                <c:ptCount val="1"/>
                <c:pt idx="0">
                  <c:v>OG 3fach + 8%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-1.7507059585954391E-2"/>
                  <c:y val="-4.41626410550946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CE1A-4B5D-8120-754ADD6225A3}"/>
                </c:ext>
              </c:extLst>
            </c:dLbl>
            <c:dLbl>
              <c:idx val="11"/>
              <c:layout>
                <c:manualLayout>
                  <c:x val="-2.1626367723826163E-2"/>
                  <c:y val="-3.99566752403237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CE1A-4B5D-8120-754ADD6225A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'Finanzschulden Diagramm'!$B$28:$M$28</c:f>
              <c:numCache>
                <c:formatCode>General</c:formatCode>
                <c:ptCount val="12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  <c:pt idx="7">
                  <c:v>2024</c:v>
                </c:pt>
                <c:pt idx="8">
                  <c:v>2025</c:v>
                </c:pt>
                <c:pt idx="9">
                  <c:v>2026</c:v>
                </c:pt>
                <c:pt idx="10">
                  <c:v>2027</c:v>
                </c:pt>
                <c:pt idx="11">
                  <c:v>2028</c:v>
                </c:pt>
              </c:numCache>
            </c:numRef>
          </c:cat>
          <c:val>
            <c:numRef>
              <c:f>'Finanzschulden Diagramm'!$B$31:$M$31</c:f>
              <c:numCache>
                <c:formatCode>_-* #,##0_-;\-* #,##0_-;_-* "-"??_-;_-@_-</c:formatCode>
                <c:ptCount val="12"/>
                <c:pt idx="4">
                  <c:v>1595</c:v>
                </c:pt>
                <c:pt idx="5">
                  <c:v>1960.7837479920001</c:v>
                </c:pt>
                <c:pt idx="6">
                  <c:v>2113.8420828132002</c:v>
                </c:pt>
                <c:pt idx="7">
                  <c:v>2239.1440490196001</c:v>
                </c:pt>
                <c:pt idx="8">
                  <c:v>2316.1598632800001</c:v>
                </c:pt>
                <c:pt idx="9">
                  <c:v>2402.6980320000002</c:v>
                </c:pt>
                <c:pt idx="10">
                  <c:v>2482.7517360000002</c:v>
                </c:pt>
                <c:pt idx="11">
                  <c:v>2560.7064600000003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CE1A-4B5D-8120-754ADD6225A3}"/>
            </c:ext>
          </c:extLst>
        </c:ser>
        <c:ser>
          <c:idx val="4"/>
          <c:order val="4"/>
          <c:tx>
            <c:strRef>
              <c:f>'Finanzschulden Diagramm'!$A$32</c:f>
              <c:strCache>
                <c:ptCount val="1"/>
                <c:pt idx="0">
                  <c:v>OG 4fach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-1.9566713654890204E-2"/>
                  <c:y val="-3.57507094255528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CE1A-4B5D-8120-754ADD6225A3}"/>
                </c:ext>
              </c:extLst>
            </c:dLbl>
            <c:dLbl>
              <c:idx val="11"/>
              <c:layout>
                <c:manualLayout>
                  <c:x val="-2.1626367723826014E-2"/>
                  <c:y val="-3.36477265181673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CE1A-4B5D-8120-754ADD6225A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'Finanzschulden Diagramm'!$B$28:$M$28</c:f>
              <c:numCache>
                <c:formatCode>General</c:formatCode>
                <c:ptCount val="12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  <c:pt idx="7">
                  <c:v>2024</c:v>
                </c:pt>
                <c:pt idx="8">
                  <c:v>2025</c:v>
                </c:pt>
                <c:pt idx="9">
                  <c:v>2026</c:v>
                </c:pt>
                <c:pt idx="10">
                  <c:v>2027</c:v>
                </c:pt>
                <c:pt idx="11">
                  <c:v>2028</c:v>
                </c:pt>
              </c:numCache>
            </c:numRef>
          </c:cat>
          <c:val>
            <c:numRef>
              <c:f>'Finanzschulden Diagramm'!$B$32:$M$32</c:f>
              <c:numCache>
                <c:formatCode>_-* #,##0_-;\-* #,##0_-;_-* "-"??_-;_-@_-</c:formatCode>
                <c:ptCount val="12"/>
                <c:pt idx="4">
                  <c:v>1595</c:v>
                </c:pt>
                <c:pt idx="5">
                  <c:v>2402.23237896</c:v>
                </c:pt>
                <c:pt idx="6">
                  <c:v>2497.4867733999999</c:v>
                </c:pt>
                <c:pt idx="7">
                  <c:v>2674.4199877900001</c:v>
                </c:pt>
                <c:pt idx="8">
                  <c:v>2818.7689268700001</c:v>
                </c:pt>
                <c:pt idx="9">
                  <c:v>2906.6666660000001</c:v>
                </c:pt>
                <c:pt idx="10">
                  <c:v>3016.0030000000002</c:v>
                </c:pt>
                <c:pt idx="11">
                  <c:v>3116.5119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CE1A-4B5D-8120-754ADD6225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97052944"/>
        <c:axId val="597055240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'Finanzschulden Diagramm'!$A$28</c15:sqref>
                        </c15:formulaRef>
                      </c:ext>
                    </c:extLst>
                    <c:strCache>
                      <c:ptCount val="1"/>
                      <c:pt idx="0">
                        <c:v>Jahr</c:v>
                      </c:pt>
                    </c:strCache>
                  </c:strRef>
                </c:tx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>
                      <c:ext uri="{02D57815-91ED-43cb-92C2-25804820EDAC}">
                        <c15:formulaRef>
                          <c15:sqref>'Finanzschulden Diagramm'!$B$28:$M$28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2017</c:v>
                      </c:pt>
                      <c:pt idx="1">
                        <c:v>2018</c:v>
                      </c:pt>
                      <c:pt idx="2">
                        <c:v>2019</c:v>
                      </c:pt>
                      <c:pt idx="3">
                        <c:v>2020</c:v>
                      </c:pt>
                      <c:pt idx="4">
                        <c:v>2021</c:v>
                      </c:pt>
                      <c:pt idx="5">
                        <c:v>2022</c:v>
                      </c:pt>
                      <c:pt idx="6">
                        <c:v>2023</c:v>
                      </c:pt>
                      <c:pt idx="7">
                        <c:v>2024</c:v>
                      </c:pt>
                      <c:pt idx="8">
                        <c:v>2025</c:v>
                      </c:pt>
                      <c:pt idx="9">
                        <c:v>2026</c:v>
                      </c:pt>
                      <c:pt idx="10">
                        <c:v>2027</c:v>
                      </c:pt>
                      <c:pt idx="11">
                        <c:v>2028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'Finanzschulden Diagramm'!$B$28:$M$28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2017</c:v>
                      </c:pt>
                      <c:pt idx="1">
                        <c:v>2018</c:v>
                      </c:pt>
                      <c:pt idx="2">
                        <c:v>2019</c:v>
                      </c:pt>
                      <c:pt idx="3">
                        <c:v>2020</c:v>
                      </c:pt>
                      <c:pt idx="4">
                        <c:v>2021</c:v>
                      </c:pt>
                      <c:pt idx="5">
                        <c:v>2022</c:v>
                      </c:pt>
                      <c:pt idx="6">
                        <c:v>2023</c:v>
                      </c:pt>
                      <c:pt idx="7">
                        <c:v>2024</c:v>
                      </c:pt>
                      <c:pt idx="8">
                        <c:v>2025</c:v>
                      </c:pt>
                      <c:pt idx="9">
                        <c:v>2026</c:v>
                      </c:pt>
                      <c:pt idx="10">
                        <c:v>2027</c:v>
                      </c:pt>
                      <c:pt idx="11">
                        <c:v>2028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F-CE1A-4B5D-8120-754ADD6225A3}"/>
                  </c:ext>
                </c:extLst>
              </c15:ser>
            </c15:filteredLineSeries>
          </c:ext>
        </c:extLst>
      </c:lineChart>
      <c:catAx>
        <c:axId val="59705294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Jahr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97055240"/>
        <c:crosses val="autoZero"/>
        <c:auto val="1"/>
        <c:lblAlgn val="ctr"/>
        <c:lblOffset val="100"/>
        <c:noMultiLvlLbl val="0"/>
      </c:catAx>
      <c:valAx>
        <c:axId val="597055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in</a:t>
                </a:r>
                <a:r>
                  <a:rPr lang="de-DE" baseline="0"/>
                  <a:t> Mio. €</a:t>
                </a:r>
                <a:endParaRPr lang="de-DE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_-* #,##0_-;\-* #,##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97052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0"/>
        <c:delete val="1"/>
      </c:legendEntry>
      <c:layout>
        <c:manualLayout>
          <c:xMode val="edge"/>
          <c:yMode val="edge"/>
          <c:x val="0.75828294940244112"/>
          <c:y val="0.75929938967957122"/>
          <c:w val="0.12863146785872756"/>
          <c:h val="0.1452159452005414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Operative Einnahmen </a:t>
            </a:r>
            <a:r>
              <a:rPr lang="en-US" sz="1050"/>
              <a:t>(Nicht-LCF-Bereich)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Operative Einnahmen </a:t>
            </a:r>
            <a:r>
              <a:rPr lang="en-US" sz="1050"/>
              <a:t>(Nicht-LCF-Bereich)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Operative Einnahmen </a:t>
            </a:r>
            <a:r>
              <a:rPr lang="en-US" sz="1050"/>
              <a:t>(Nicht-LCF-Bereich)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'Beilage 2b'!$S$7</c:f>
              <c:strCache>
                <c:ptCount val="1"/>
                <c:pt idx="0">
                  <c:v>Operative Einnahmen (Nicht-LCF-Bereich)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727-4B39-965F-47490EA28FB6}"/>
              </c:ext>
            </c:extLst>
          </c:dPt>
          <c:dPt>
            <c:idx val="1"/>
            <c:bubble3D val="0"/>
            <c:spPr>
              <a:solidFill>
                <a:schemeClr val="accent4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727-4B39-965F-47490EA28FB6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727-4B39-965F-47490EA28FB6}"/>
              </c:ext>
            </c:extLst>
          </c:dPt>
          <c:dPt>
            <c:idx val="3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727-4B39-965F-47490EA28FB6}"/>
              </c:ext>
            </c:extLst>
          </c:dPt>
          <c:dPt>
            <c:idx val="4"/>
            <c:bubble3D val="0"/>
            <c:spPr>
              <a:solidFill>
                <a:schemeClr val="accent4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727-4B39-965F-47490EA28FB6}"/>
              </c:ext>
            </c:extLst>
          </c:dPt>
          <c:dLbls>
            <c:dLbl>
              <c:idx val="0"/>
              <c:layout>
                <c:manualLayout>
                  <c:x val="1.5505249343832021E-2"/>
                  <c:y val="-0.15375400991542723"/>
                </c:manualLayout>
              </c:layout>
              <c:tx>
                <c:rich>
                  <a:bodyPr/>
                  <a:lstStyle/>
                  <a:p>
                    <a:fld id="{4F700D51-8C52-444A-A1B4-6B658CB4F12B}" type="CATEGORYNAME">
                      <a:rPr lang="en-US" b="1"/>
                      <a:pPr/>
                      <a:t>[RUBRIKENNAME]</a:t>
                    </a:fld>
                    <a:r>
                      <a:rPr lang="en-US" baseline="0"/>
                      <a:t>; </a:t>
                    </a:r>
                    <a:fld id="{8832637E-3DFF-4E09-B238-60800B94ADFD}" type="VALUE">
                      <a:rPr lang="en-US" baseline="0"/>
                      <a:pPr/>
                      <a:t>[WERT]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D727-4B39-965F-47490EA28FB6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73320BF9-C61F-4D5B-97FC-70EE1E25C60C}" type="CATEGORYNAME">
                      <a:rPr lang="en-US" b="1"/>
                      <a:pPr/>
                      <a:t>[RUBRIKENNAME]</a:t>
                    </a:fld>
                    <a:r>
                      <a:rPr lang="en-US" baseline="0"/>
                      <a:t>; </a:t>
                    </a:r>
                    <a:fld id="{EBE515E3-2DAD-4749-A6E1-1C0BA65FFF10}" type="VALUE">
                      <a:rPr lang="en-US" baseline="0"/>
                      <a:pPr/>
                      <a:t>[WERT]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149679565736094"/>
                      <c:h val="0.15405807571624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727-4B39-965F-47490EA28FB6}"/>
                </c:ext>
              </c:extLst>
            </c:dLbl>
            <c:dLbl>
              <c:idx val="2"/>
              <c:layout>
                <c:manualLayout>
                  <c:x val="-1.6119064502473079E-3"/>
                  <c:y val="3.1364829396325461E-3"/>
                </c:manualLayout>
              </c:layout>
              <c:tx>
                <c:rich>
                  <a:bodyPr/>
                  <a:lstStyle/>
                  <a:p>
                    <a:fld id="{5437BD21-C461-4307-8ECA-08793227E4DF}" type="CATEGORYNAME">
                      <a:rPr lang="en-US" b="1"/>
                      <a:pPr/>
                      <a:t>[RUBRIKENNAME]</a:t>
                    </a:fld>
                    <a:r>
                      <a:rPr lang="en-US" baseline="0"/>
                      <a:t>; </a:t>
                    </a:r>
                    <a:fld id="{FD639E71-3B16-48C0-B47D-08D03ECCC501}" type="VALUE">
                      <a:rPr lang="en-US" baseline="0"/>
                      <a:pPr/>
                      <a:t>[WERT]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294108831576946"/>
                      <c:h val="0.1177704417067027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D727-4B39-965F-47490EA28FB6}"/>
                </c:ext>
              </c:extLst>
            </c:dLbl>
            <c:dLbl>
              <c:idx val="3"/>
              <c:layout>
                <c:manualLayout>
                  <c:x val="-3.4912620297462803E-2"/>
                  <c:y val="6.4191455234762322E-3"/>
                </c:manualLayout>
              </c:layout>
              <c:tx>
                <c:rich>
                  <a:bodyPr/>
                  <a:lstStyle/>
                  <a:p>
                    <a:fld id="{F0964E63-788C-4B1C-8DCB-52A2F32FD159}" type="CATEGORYNAME">
                      <a:rPr lang="en-US" b="1"/>
                      <a:pPr/>
                      <a:t>[RUBRIKENNAME]</a:t>
                    </a:fld>
                    <a:r>
                      <a:rPr lang="en-US" baseline="0"/>
                      <a:t>; </a:t>
                    </a:r>
                    <a:fld id="{06A935E9-7E7F-4F66-88EF-685E04FD0E51}" type="VALUE">
                      <a:rPr lang="en-US" baseline="0"/>
                      <a:pPr/>
                      <a:t>[WERT]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D727-4B39-965F-47490EA28FB6}"/>
                </c:ext>
              </c:extLst>
            </c:dLbl>
            <c:dLbl>
              <c:idx val="4"/>
              <c:layout>
                <c:manualLayout>
                  <c:x val="-7.1266900164849531E-2"/>
                  <c:y val="7.0543880298508388E-2"/>
                </c:manualLayout>
              </c:layout>
              <c:tx>
                <c:rich>
                  <a:bodyPr/>
                  <a:lstStyle/>
                  <a:p>
                    <a:fld id="{DD408D68-F19E-4034-B57F-8306FCE8FE2B}" type="CATEGORYNAME">
                      <a:rPr lang="en-US" b="1"/>
                      <a:pPr/>
                      <a:t>[RUBRIKENNAME]</a:t>
                    </a:fld>
                    <a:r>
                      <a:rPr lang="en-US" baseline="0"/>
                      <a:t>; </a:t>
                    </a:r>
                    <a:fld id="{5619AC51-6D68-4715-B9DE-18CEC743B921}" type="VALUE">
                      <a:rPr lang="en-US" baseline="0"/>
                      <a:pPr/>
                      <a:t>[WERT]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723875523941803"/>
                      <c:h val="0.2237086220229129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D727-4B39-965F-47490EA28FB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'Beilage 2b'!$R$8:$R$17</c:f>
              <c:strCache>
                <c:ptCount val="5"/>
                <c:pt idx="0">
                  <c:v>Ertragsanteile Bundessteuer</c:v>
                </c:pt>
                <c:pt idx="1">
                  <c:v>Bedarfszuweisung Land</c:v>
                </c:pt>
                <c:pt idx="2">
                  <c:v>Gemeindeabgaben</c:v>
                </c:pt>
                <c:pt idx="3">
                  <c:v>Gebühren</c:v>
                </c:pt>
                <c:pt idx="4">
                  <c:v>Ersätze landesgesetzliche Sozialbereich</c:v>
                </c:pt>
              </c:strCache>
            </c:strRef>
          </c:cat>
          <c:val>
            <c:numRef>
              <c:f>'Beilage 2b'!$S$8:$S$17</c:f>
              <c:numCache>
                <c:formatCode>#,##0</c:formatCode>
                <c:ptCount val="5"/>
                <c:pt idx="0">
                  <c:v>454351800</c:v>
                </c:pt>
                <c:pt idx="1">
                  <c:v>28978900</c:v>
                </c:pt>
                <c:pt idx="2">
                  <c:v>257363500</c:v>
                </c:pt>
                <c:pt idx="3">
                  <c:v>111489100</c:v>
                </c:pt>
                <c:pt idx="4">
                  <c:v>228238500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727-4B39-965F-47490EA28F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Operative Einnahmen </a:t>
            </a:r>
            <a:r>
              <a:rPr lang="en-US" sz="1050"/>
              <a:t>(Nicht-LCF-Bereich)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'Beilage 2c'!$S$12</c:f>
              <c:strCache>
                <c:ptCount val="1"/>
                <c:pt idx="0">
                  <c:v>Operative Ausgaben (Nicht-LCF-Bereich)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B24-48F6-A69D-4C33FBD6AA5D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B24-48F6-A69D-4C33FBD6AA5D}"/>
              </c:ext>
            </c:extLst>
          </c:dPt>
          <c:dPt>
            <c:idx val="2"/>
            <c:bubble3D val="0"/>
            <c:spPr>
              <a:solidFill>
                <a:schemeClr val="accent5">
                  <a:tint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B24-48F6-A69D-4C33FBD6AA5D}"/>
              </c:ext>
            </c:extLst>
          </c:dPt>
          <c:dLbls>
            <c:dLbl>
              <c:idx val="0"/>
              <c:layout>
                <c:manualLayout>
                  <c:x val="-3.2406028915838103E-2"/>
                  <c:y val="-0.20632362369592477"/>
                </c:manualLayout>
              </c:layout>
              <c:tx>
                <c:rich>
                  <a:bodyPr/>
                  <a:lstStyle/>
                  <a:p>
                    <a:fld id="{57823595-D947-41E9-B076-934BE01CCC1F}" type="CATEGORYNAME">
                      <a:rPr lang="en-US" b="1"/>
                      <a:pPr/>
                      <a:t>[RUBRIKENNAME]</a:t>
                    </a:fld>
                    <a:r>
                      <a:rPr lang="en-US" baseline="0" dirty="0"/>
                      <a:t>; </a:t>
                    </a:r>
                    <a:fld id="{E3CDF9BE-8658-4539-866E-369C02942352}" type="VALUE">
                      <a:rPr lang="en-US" baseline="0"/>
                      <a:pPr/>
                      <a:t>[WERT]</a:t>
                    </a:fld>
                    <a:endParaRPr lang="en-US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26431593844901"/>
                      <c:h val="0.1820030175875354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B24-48F6-A69D-4C33FBD6AA5D}"/>
                </c:ext>
              </c:extLst>
            </c:dLbl>
            <c:dLbl>
              <c:idx val="1"/>
              <c:layout>
                <c:manualLayout>
                  <c:x val="-6.4250460512951302E-2"/>
                  <c:y val="-5.004629629629638E-2"/>
                </c:manualLayout>
              </c:layout>
              <c:tx>
                <c:rich>
                  <a:bodyPr/>
                  <a:lstStyle/>
                  <a:p>
                    <a:fld id="{1864F908-DE35-4A38-B886-F2A35EC01BE1}" type="CATEGORYNAME">
                      <a:rPr lang="en-US" b="1"/>
                      <a:pPr/>
                      <a:t>[RUBRIKENNAME]</a:t>
                    </a:fld>
                    <a:r>
                      <a:rPr lang="en-US" baseline="0" dirty="0"/>
                      <a:t>; </a:t>
                    </a:r>
                    <a:fld id="{90C4FE17-C053-4835-8FAA-16ABF26C8049}" type="VALUE">
                      <a:rPr lang="en-US" baseline="0"/>
                      <a:pPr/>
                      <a:t>[WERT]</a:t>
                    </a:fld>
                    <a:endParaRPr lang="en-US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919772188184379"/>
                      <c:h val="0.238794161520600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B24-48F6-A69D-4C33FBD6AA5D}"/>
                </c:ext>
              </c:extLst>
            </c:dLbl>
            <c:dLbl>
              <c:idx val="2"/>
              <c:layout>
                <c:manualLayout>
                  <c:x val="-8.0500984251968499E-2"/>
                  <c:y val="3.0187736949547975E-2"/>
                </c:manualLayout>
              </c:layout>
              <c:tx>
                <c:rich>
                  <a:bodyPr/>
                  <a:lstStyle/>
                  <a:p>
                    <a:fld id="{5686F5FC-224B-4A6B-8FE1-02A583134965}" type="CATEGORYNAME">
                      <a:rPr lang="en-US" b="1"/>
                      <a:pPr/>
                      <a:t>[RUBRIKENNAME]</a:t>
                    </a:fld>
                    <a:r>
                      <a:rPr lang="en-US" baseline="0" dirty="0"/>
                      <a:t>; </a:t>
                    </a:r>
                    <a:fld id="{E6295509-0FB8-478D-82B7-4DA5AAA0DFAA}" type="VALUE">
                      <a:rPr lang="en-US" baseline="0"/>
                      <a:pPr/>
                      <a:t>[WERT]</a:t>
                    </a:fld>
                    <a:endParaRPr lang="en-US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EB24-48F6-A69D-4C33FBD6AA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'Beilage 2c'!$R$13:$R$15</c:f>
              <c:strCache>
                <c:ptCount val="3"/>
                <c:pt idx="0">
                  <c:v>Personal und Pensionen</c:v>
                </c:pt>
                <c:pt idx="1">
                  <c:v>Landesgesetzlich geregelte Sozialbereiche</c:v>
                </c:pt>
                <c:pt idx="2">
                  <c:v>Beteiligungen</c:v>
                </c:pt>
              </c:strCache>
            </c:strRef>
          </c:cat>
          <c:val>
            <c:numRef>
              <c:f>'Beilage 2c'!$S$13:$S$15</c:f>
              <c:numCache>
                <c:formatCode>#,##0</c:formatCode>
                <c:ptCount val="3"/>
                <c:pt idx="0">
                  <c:v>360168600</c:v>
                </c:pt>
                <c:pt idx="1">
                  <c:v>335951400</c:v>
                </c:pt>
                <c:pt idx="2">
                  <c:v>193816100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B24-48F6-A69D-4C33FBD6AA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Operative Einnahmen </a:t>
            </a:r>
            <a:r>
              <a:rPr lang="en-US" sz="1050"/>
              <a:t>(Nicht-LCF-Bereich)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Operative Ausgaben </a:t>
            </a:r>
            <a:r>
              <a:rPr lang="en-US" sz="1000"/>
              <a:t>(Nicht-LCF-Bereich)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Tabelle1!$A$18:$B$58</cx:f>
        <cx:lvl ptCount="40">
          <cx:pt idx="0">Magistratsdirektion</cx:pt>
          <cx:pt idx="1">MD - Informationsmanagement</cx:pt>
          <cx:pt idx="2">Präsidialabteilung</cx:pt>
          <cx:pt idx="3">Amt der Bürgermeisterin</cx:pt>
          <cx:pt idx="4">Sozialamt | 11,4 Mio. | 5,8%</cx:pt>
          <cx:pt idx="5">Frauenangelegenheiten</cx:pt>
          <cx:pt idx="6">Wohnungsangelegenheiten</cx:pt>
          <cx:pt idx="7">Abt. für Kommunikation</cx:pt>
          <cx:pt idx="8">Stadtbaudirektion</cx:pt>
          <cx:pt idx="9">Straßenamt | 5,2 Mio | 4,2%</cx:pt>
          <cx:pt idx="10">Grünraum u. Gewässer</cx:pt>
          <cx:pt idx="11">Stadtvermessungsamt</cx:pt>
          <cx:pt idx="12">Verkehrsplanung</cx:pt>
          <cx:pt idx="13">Stadtplanungsamt</cx:pt>
          <cx:pt idx="14">Umweltamt</cx:pt>
          <cx:pt idx="15">Pflege, Arbeit, Beschäftigung | 9,5 Mio. | 4,8%</cx:pt>
          <cx:pt idx="16">Gesundheitsamt</cx:pt>
          <cx:pt idx="17">Integration</cx:pt>
          <cx:pt idx="18">Personalamt</cx:pt>
          <cx:pt idx="19">Finanzdirektion</cx:pt>
          <cx:pt idx="20">Gemeindeabgaben</cx:pt>
          <cx:pt idx="21">Rechnungswesen</cx:pt>
          <cx:pt idx="22">Immobilien | 20,5 Mio | 10,5%</cx:pt>
          <cx:pt idx="23">BAB</cx:pt>
          <cx:pt idx="24">Feuerwehr</cx:pt>
          <cx:pt idx="25">Behindertenhilfe</cx:pt>
          <cx:pt idx="26">Jugend und Familie | 16,3 Mio | 16,3%</cx:pt>
          <cx:pt idx="27">Lebensmittels.+Märkte</cx:pt>
          <cx:pt idx="28">Sportamt | 5,2 Mio | 2,6%</cx:pt>
          <cx:pt idx="29">ABI | 58,7 Mio | 30%</cx:pt>
          <cx:pt idx="30">Wirtschafts-u.Tourismus</cx:pt>
          <cx:pt idx="31">Kulturamt | 13,5 Mio | 6,9%</cx:pt>
          <cx:pt idx="32">Stadtbibli.</cx:pt>
          <cx:pt idx="33">BürgerInnenamt</cx:pt>
          <cx:pt idx="34">Veterinär</cx:pt>
          <cx:pt idx="35">Stadtrechungshof</cx:pt>
          <cx:pt idx="36">Personalvertretung</cx:pt>
          <cx:pt idx="37">Gleichbehandlungsbeauftr.</cx:pt>
          <cx:pt idx="38">Behindertenschutz</cx:pt>
          <cx:pt idx="39">Krankenfürsorgeanstalt</cx:pt>
        </cx:lvl>
        <cx:lvl ptCount="40">
          <cx:pt idx="0">Kahr |26,4 Mio.|14%</cx:pt>
          <cx:pt idx="8">Schwentner |15,6 Mio.|8%</cx:pt>
          <cx:pt idx="15">Krotzer |14,6 Mio.|7%</cx:pt>
          <cx:pt idx="18">Eber |22,4 Mio.|11%</cx:pt>
          <cx:pt idx="25">Hohensinner |95,4 Mio.|49%</cx:pt>
          <cx:pt idx="30">Riegler |18,6 Mio.|10%</cx:pt>
          <cx:pt idx="33">Schönbacher |2,5 Mio.|1%</cx:pt>
          <cx:pt idx="35">ohne
Referent:in</cx:pt>
        </cx:lvl>
      </cx:strDim>
      <cx:numDim type="size">
        <cx:f>Tabelle1!$C$18:$C$58</cx:f>
        <cx:lvl ptCount="40" formatCode="Standard">
          <cx:pt idx="0">3680300</cx:pt>
          <cx:pt idx="1">814500</cx:pt>
          <cx:pt idx="2">2025900</cx:pt>
          <cx:pt idx="3">2001200</cx:pt>
          <cx:pt idx="4">11396900</cx:pt>
          <cx:pt idx="5">1381100</cx:pt>
          <cx:pt idx="6">1649300</cx:pt>
          <cx:pt idx="7">3547600</cx:pt>
          <cx:pt idx="8">1815600</cx:pt>
          <cx:pt idx="9">8150500</cx:pt>
          <cx:pt idx="10">531300</cx:pt>
          <cx:pt idx="11">1554300</cx:pt>
          <cx:pt idx="12">1836300</cx:pt>
          <cx:pt idx="13">749800</cx:pt>
          <cx:pt idx="14">995100</cx:pt>
          <cx:pt idx="15">9496100</cx:pt>
          <cx:pt idx="16">2735200</cx:pt>
          <cx:pt idx="17">2420700</cx:pt>
          <cx:pt idx="18">329200</cx:pt>
          <cx:pt idx="19">675300</cx:pt>
          <cx:pt idx="20">308300</cx:pt>
          <cx:pt idx="21">524500</cx:pt>
          <cx:pt idx="22">20511000</cx:pt>
          <cx:pt idx="23">667300</cx:pt>
          <cx:pt idx="24">-603300</cx:pt>
          <cx:pt idx="25">319700</cx:pt>
          <cx:pt idx="26">31915400</cx:pt>
          <cx:pt idx="27">-692900</cx:pt>
          <cx:pt idx="28">5212500</cx:pt>
          <cx:pt idx="29">58723000</cx:pt>
          <cx:pt idx="30">3744400</cx:pt>
          <cx:pt idx="31">13483300</cx:pt>
          <cx:pt idx="32">1426400</cx:pt>
          <cx:pt idx="33">2141300</cx:pt>
          <cx:pt idx="34">396300</cx:pt>
          <cx:pt idx="35">92800</cx:pt>
          <cx:pt idx="36">72600</cx:pt>
          <cx:pt idx="37">34100</cx:pt>
          <cx:pt idx="38">4400</cx:pt>
          <cx:pt idx="39">0</cx:pt>
        </cx:lvl>
      </cx:numDim>
    </cx:data>
    <cx:data id="1">
      <cx:strDim type="cat">
        <cx:f>Tabelle1!$A$18:$B$58</cx:f>
        <cx:lvl ptCount="40">
          <cx:pt idx="0">Magistratsdirektion</cx:pt>
          <cx:pt idx="1">MD - Informationsmanagement</cx:pt>
          <cx:pt idx="2">Präsidialabteilung</cx:pt>
          <cx:pt idx="3">Amt der Bürgermeisterin</cx:pt>
          <cx:pt idx="4">Sozialamt | 11,4 Mio. | 5,8%</cx:pt>
          <cx:pt idx="5">Frauenangelegenheiten</cx:pt>
          <cx:pt idx="6">Wohnungsangelegenheiten</cx:pt>
          <cx:pt idx="7">Abt. für Kommunikation</cx:pt>
          <cx:pt idx="8">Stadtbaudirektion</cx:pt>
          <cx:pt idx="9">Straßenamt | 5,2 Mio | 4,2%</cx:pt>
          <cx:pt idx="10">Grünraum u. Gewässer</cx:pt>
          <cx:pt idx="11">Stadtvermessungsamt</cx:pt>
          <cx:pt idx="12">Verkehrsplanung</cx:pt>
          <cx:pt idx="13">Stadtplanungsamt</cx:pt>
          <cx:pt idx="14">Umweltamt</cx:pt>
          <cx:pt idx="15">Pflege, Arbeit, Beschäftigung | 9,5 Mio. | 4,8%</cx:pt>
          <cx:pt idx="16">Gesundheitsamt</cx:pt>
          <cx:pt idx="17">Integration</cx:pt>
          <cx:pt idx="18">Personalamt</cx:pt>
          <cx:pt idx="19">Finanzdirektion</cx:pt>
          <cx:pt idx="20">Gemeindeabgaben</cx:pt>
          <cx:pt idx="21">Rechnungswesen</cx:pt>
          <cx:pt idx="22">Immobilien | 20,5 Mio | 10,5%</cx:pt>
          <cx:pt idx="23">BAB</cx:pt>
          <cx:pt idx="24">Feuerwehr</cx:pt>
          <cx:pt idx="25">Behindertenhilfe</cx:pt>
          <cx:pt idx="26">Jugend und Familie | 16,3 Mio | 16,3%</cx:pt>
          <cx:pt idx="27">Lebensmittels.+Märkte</cx:pt>
          <cx:pt idx="28">Sportamt | 5,2 Mio | 2,6%</cx:pt>
          <cx:pt idx="29">ABI | 58,7 Mio | 30%</cx:pt>
          <cx:pt idx="30">Wirtschafts-u.Tourismus</cx:pt>
          <cx:pt idx="31">Kulturamt | 13,5 Mio | 6,9%</cx:pt>
          <cx:pt idx="32">Stadtbibli.</cx:pt>
          <cx:pt idx="33">BürgerInnenamt</cx:pt>
          <cx:pt idx="34">Veterinär</cx:pt>
          <cx:pt idx="35">Stadtrechungshof</cx:pt>
          <cx:pt idx="36">Personalvertretung</cx:pt>
          <cx:pt idx="37">Gleichbehandlungsbeauftr.</cx:pt>
          <cx:pt idx="38">Behindertenschutz</cx:pt>
          <cx:pt idx="39">Krankenfürsorgeanstalt</cx:pt>
        </cx:lvl>
        <cx:lvl ptCount="40">
          <cx:pt idx="0">Kahr |26,4 Mio.|14%</cx:pt>
          <cx:pt idx="8">Schwentner |15,6 Mio.|8%</cx:pt>
          <cx:pt idx="15">Krotzer |14,6 Mio.|7%</cx:pt>
          <cx:pt idx="18">Eber |22,4 Mio.|11%</cx:pt>
          <cx:pt idx="25">Hohensinner |95,4 Mio.|49%</cx:pt>
          <cx:pt idx="30">Riegler |18,6 Mio.|10%</cx:pt>
          <cx:pt idx="33">Schönbacher |2,5 Mio.|1%</cx:pt>
          <cx:pt idx="35">ohne
Referent:in</cx:pt>
        </cx:lvl>
      </cx:strDim>
      <cx:numDim type="size">
        <cx:f>Tabelle1!$D$18:$D$58</cx:f>
        <cx:lvl ptCount="40" formatCode="Standard">
          <cx:pt idx="7">26496800</cx:pt>
          <cx:pt idx="14">15632900</cx:pt>
          <cx:pt idx="17">14652000</cx:pt>
          <cx:pt idx="24">22412300</cx:pt>
          <cx:pt idx="29">95477700</cx:pt>
          <cx:pt idx="32">18654100</cx:pt>
          <cx:pt idx="34">2537600</cx:pt>
          <cx:pt idx="39">203900</cx:pt>
        </cx:lvl>
      </cx:numDim>
    </cx:data>
    <cx:data id="2">
      <cx:strDim type="cat">
        <cx:f>Tabelle1!$A$18:$B$58</cx:f>
        <cx:lvl ptCount="40">
          <cx:pt idx="0">Magistratsdirektion</cx:pt>
          <cx:pt idx="1">MD - Informationsmanagement</cx:pt>
          <cx:pt idx="2">Präsidialabteilung</cx:pt>
          <cx:pt idx="3">Amt der Bürgermeisterin</cx:pt>
          <cx:pt idx="4">Sozialamt | 11,4 Mio. | 5,8%</cx:pt>
          <cx:pt idx="5">Frauenangelegenheiten</cx:pt>
          <cx:pt idx="6">Wohnungsangelegenheiten</cx:pt>
          <cx:pt idx="7">Abt. für Kommunikation</cx:pt>
          <cx:pt idx="8">Stadtbaudirektion</cx:pt>
          <cx:pt idx="9">Straßenamt | 5,2 Mio | 4,2%</cx:pt>
          <cx:pt idx="10">Grünraum u. Gewässer</cx:pt>
          <cx:pt idx="11">Stadtvermessungsamt</cx:pt>
          <cx:pt idx="12">Verkehrsplanung</cx:pt>
          <cx:pt idx="13">Stadtplanungsamt</cx:pt>
          <cx:pt idx="14">Umweltamt</cx:pt>
          <cx:pt idx="15">Pflege, Arbeit, Beschäftigung | 9,5 Mio. | 4,8%</cx:pt>
          <cx:pt idx="16">Gesundheitsamt</cx:pt>
          <cx:pt idx="17">Integration</cx:pt>
          <cx:pt idx="18">Personalamt</cx:pt>
          <cx:pt idx="19">Finanzdirektion</cx:pt>
          <cx:pt idx="20">Gemeindeabgaben</cx:pt>
          <cx:pt idx="21">Rechnungswesen</cx:pt>
          <cx:pt idx="22">Immobilien | 20,5 Mio | 10,5%</cx:pt>
          <cx:pt idx="23">BAB</cx:pt>
          <cx:pt idx="24">Feuerwehr</cx:pt>
          <cx:pt idx="25">Behindertenhilfe</cx:pt>
          <cx:pt idx="26">Jugend und Familie | 16,3 Mio | 16,3%</cx:pt>
          <cx:pt idx="27">Lebensmittels.+Märkte</cx:pt>
          <cx:pt idx="28">Sportamt | 5,2 Mio | 2,6%</cx:pt>
          <cx:pt idx="29">ABI | 58,7 Mio | 30%</cx:pt>
          <cx:pt idx="30">Wirtschafts-u.Tourismus</cx:pt>
          <cx:pt idx="31">Kulturamt | 13,5 Mio | 6,9%</cx:pt>
          <cx:pt idx="32">Stadtbibli.</cx:pt>
          <cx:pt idx="33">BürgerInnenamt</cx:pt>
          <cx:pt idx="34">Veterinär</cx:pt>
          <cx:pt idx="35">Stadtrechungshof</cx:pt>
          <cx:pt idx="36">Personalvertretung</cx:pt>
          <cx:pt idx="37">Gleichbehandlungsbeauftr.</cx:pt>
          <cx:pt idx="38">Behindertenschutz</cx:pt>
          <cx:pt idx="39">Krankenfürsorgeanstalt</cx:pt>
        </cx:lvl>
        <cx:lvl ptCount="40">
          <cx:pt idx="0">Kahr |26,4 Mio.|14%</cx:pt>
          <cx:pt idx="8">Schwentner |15,6 Mio.|8%</cx:pt>
          <cx:pt idx="15">Krotzer |14,6 Mio.|7%</cx:pt>
          <cx:pt idx="18">Eber |22,4 Mio.|11%</cx:pt>
          <cx:pt idx="25">Hohensinner |95,4 Mio.|49%</cx:pt>
          <cx:pt idx="30">Riegler |18,6 Mio.|10%</cx:pt>
          <cx:pt idx="33">Schönbacher |2,5 Mio.|1%</cx:pt>
          <cx:pt idx="35">ohne
Referent:in</cx:pt>
        </cx:lvl>
      </cx:strDim>
      <cx:numDim type="size">
        <cx:f>Tabelle1!$E$18:$E$58</cx:f>
        <cx:lvl ptCount="40" formatCode="0,00%">
          <cx:pt idx="0">0.018770595606712594</cx:pt>
          <cx:pt idx="1">0.004154185833129747</cx:pt>
          <cx:pt idx="2">0.010332676586049789</cx:pt>
          <cx:pt idx="3">0.010206699434326887</cx:pt>
          <cx:pt idx="4">0.058127489897601484</cx:pt>
          <cx:pt idx="5">0.0070440098884413669</cx:pt>
          <cx:pt idx="6">0.0084119075439912719</cx:pt>
          <cx:pt idx="7">0.1351413519745516</cx:pt>
          <cx:pt idx="14">0.079732316403602232</cx:pt>
          <cx:pt idx="17">0.074729442390444503</cx:pt>
          <cx:pt idx="24">0.11430921933438161</cx:pt>
          <cx:pt idx="25">0.0016305625670369308</cx:pt>
          <cx:pt idx="26">0.16277778089462139</cx:pt>
          <cx:pt idx="27">-0.0035339906246477613</cx:pt>
          <cx:pt idx="28">0.026585259245167348</cx:pt>
          <cx:pt idx="29">0.48696391494145125</cx:pt>
          <cx:pt idx="32">0.095141311172235246</cx:pt>
          <cx:pt idx="34">0.012942494745426698</cx:pt>
          <cx:pt idx="39">0.0010399490379068819</cx:pt>
        </cx:lvl>
      </cx:numDim>
    </cx:data>
    <cx:data id="3">
      <cx:strDim type="cat">
        <cx:f>Tabelle1!$A$18:$B$58</cx:f>
        <cx:lvl ptCount="40">
          <cx:pt idx="0">Magistratsdirektion</cx:pt>
          <cx:pt idx="1">MD - Informationsmanagement</cx:pt>
          <cx:pt idx="2">Präsidialabteilung</cx:pt>
          <cx:pt idx="3">Amt der Bürgermeisterin</cx:pt>
          <cx:pt idx="4">Sozialamt | 11,4 Mio. | 5,8%</cx:pt>
          <cx:pt idx="5">Frauenangelegenheiten</cx:pt>
          <cx:pt idx="6">Wohnungsangelegenheiten</cx:pt>
          <cx:pt idx="7">Abt. für Kommunikation</cx:pt>
          <cx:pt idx="8">Stadtbaudirektion</cx:pt>
          <cx:pt idx="9">Straßenamt | 5,2 Mio | 4,2%</cx:pt>
          <cx:pt idx="10">Grünraum u. Gewässer</cx:pt>
          <cx:pt idx="11">Stadtvermessungsamt</cx:pt>
          <cx:pt idx="12">Verkehrsplanung</cx:pt>
          <cx:pt idx="13">Stadtplanungsamt</cx:pt>
          <cx:pt idx="14">Umweltamt</cx:pt>
          <cx:pt idx="15">Pflege, Arbeit, Beschäftigung | 9,5 Mio. | 4,8%</cx:pt>
          <cx:pt idx="16">Gesundheitsamt</cx:pt>
          <cx:pt idx="17">Integration</cx:pt>
          <cx:pt idx="18">Personalamt</cx:pt>
          <cx:pt idx="19">Finanzdirektion</cx:pt>
          <cx:pt idx="20">Gemeindeabgaben</cx:pt>
          <cx:pt idx="21">Rechnungswesen</cx:pt>
          <cx:pt idx="22">Immobilien | 20,5 Mio | 10,5%</cx:pt>
          <cx:pt idx="23">BAB</cx:pt>
          <cx:pt idx="24">Feuerwehr</cx:pt>
          <cx:pt idx="25">Behindertenhilfe</cx:pt>
          <cx:pt idx="26">Jugend und Familie | 16,3 Mio | 16,3%</cx:pt>
          <cx:pt idx="27">Lebensmittels.+Märkte</cx:pt>
          <cx:pt idx="28">Sportamt | 5,2 Mio | 2,6%</cx:pt>
          <cx:pt idx="29">ABI | 58,7 Mio | 30%</cx:pt>
          <cx:pt idx="30">Wirtschafts-u.Tourismus</cx:pt>
          <cx:pt idx="31">Kulturamt | 13,5 Mio | 6,9%</cx:pt>
          <cx:pt idx="32">Stadtbibli.</cx:pt>
          <cx:pt idx="33">BürgerInnenamt</cx:pt>
          <cx:pt idx="34">Veterinär</cx:pt>
          <cx:pt idx="35">Stadtrechungshof</cx:pt>
          <cx:pt idx="36">Personalvertretung</cx:pt>
          <cx:pt idx="37">Gleichbehandlungsbeauftr.</cx:pt>
          <cx:pt idx="38">Behindertenschutz</cx:pt>
          <cx:pt idx="39">Krankenfürsorgeanstalt</cx:pt>
        </cx:lvl>
        <cx:lvl ptCount="40">
          <cx:pt idx="0">Kahr |26,4 Mio.|14%</cx:pt>
          <cx:pt idx="8">Schwentner |15,6 Mio.|8%</cx:pt>
          <cx:pt idx="15">Krotzer |14,6 Mio.|7%</cx:pt>
          <cx:pt idx="18">Eber |22,4 Mio.|11%</cx:pt>
          <cx:pt idx="25">Hohensinner |95,4 Mio.|49%</cx:pt>
          <cx:pt idx="30">Riegler |18,6 Mio.|10%</cx:pt>
          <cx:pt idx="33">Schönbacher |2,5 Mio.|1%</cx:pt>
          <cx:pt idx="35">ohne
Referent:in</cx:pt>
        </cx:lvl>
      </cx:strDim>
      <cx:numDim type="size">
        <cx:f>Tabelle1!$F$18:$F$58</cx:f>
        <cx:lvl ptCount="40" formatCode="0%">
          <cx:pt idx="0">0.018770595606712594</cx:pt>
          <cx:pt idx="1">0.004154185833129747</cx:pt>
          <cx:pt idx="2">0.010332676586049789</cx:pt>
          <cx:pt idx="3">0.010206699434326887</cx:pt>
          <cx:pt idx="4">0.058127489897601484</cx:pt>
          <cx:pt idx="5">0.0070440098884413669</cx:pt>
          <cx:pt idx="6">0.0084119075439912719</cx:pt>
          <cx:pt idx="7">0.018093787184298452</cx:pt>
          <cx:pt idx="8">0.0092600856950649096</cx:pt>
          <cx:pt idx="9">0.041569909923786376</cx:pt>
          <cx:pt idx="10">0.0027097838344282807</cx:pt>
          <cx:pt idx="11">0.0079273800373647219</cx:pt>
          <cx:pt idx="12">0.0093656616886140624</cx:pt>
          <cx:pt idx="13">0.0038241970996693484</cx:pt>
          <cx:pt idx="14">0.0050752981246745378</cx:pt>
          <cx:pt idx="15">0.048432859533435714</cx:pt>
          <cx:pt idx="16">0.013950311959209925</cx:pt>
          <cx:pt idx="17">0.012346270897798868</cx:pt>
          <cx:pt idx="18">0.0016790153176995859</cx:pt>
          <cx:pt idx="19">0.0034442255286832634</cx:pt>
          <cx:pt idx="20">0.0015724192662417446</cx:pt>
          <cx:pt idx="21">0.0026751018655329062</cx:pt>
          <cx:pt idx="22">0.10461203882544412</cx:pt>
          <cx:pt idx="23">0.0034034232123357645</cx:pt>
          <cx:pt idx="24">-0.0030770046815557718</cx:pt>
          <cx:pt idx="25">0.0016305625670369308</cx:pt>
          <cx:pt idx="26">0.16277778089462139</cx:pt>
          <cx:pt idx="27">-0.0035339906246477613</cx:pt>
          <cx:pt idx="28">0.026585259245167348</cx:pt>
          <cx:pt idx="29">0.29950430285927332</cx:pt>
          <cx:pt idx="30">0.01909752416644693</cx:pt>
          <cx:pt idx="31">0.068768734001029244</cx:pt>
          <cx:pt idx="32">0.0072750530047590804</cx:pt>
          <cx:pt idx="33">0.010921249999362464</cx:pt>
          <cx:pt idx="34">0.002021244746064234</cx:pt>
          <cx:pt idx="35">0.00047330686963098896</cx:pt>
          <cx:pt idx="36">0.00037028102085355383</cx:pt>
          <cx:pt idx="37">0.0001739198734312147</cx:pt>
          <cx:pt idx="38">2.2441273991124477e-05</cx:pt>
          <cx:pt idx="39">0</cx:pt>
        </cx:lvl>
      </cx:numDim>
    </cx:data>
  </cx:chartData>
  <cx:chart>
    <cx:plotArea>
      <cx:plotAreaRegion>
        <cx:series layoutId="sunburst" uniqueId="{405903FF-B3B8-4DE6-B744-BFFFAECC9ADE}" formatIdx="0">
          <cx:tx>
            <cx:txData>
              <cx:f>Tabelle1!$C$17</cx:f>
              <cx:v>LCF VA 2024 (in Euro)</cx:v>
            </cx:txData>
          </cx:tx>
          <cx:dataPt idx="0">
            <cx:spPr>
              <a:solidFill>
                <a:srgbClr val="E11F2D"/>
              </a:solidFill>
            </cx:spPr>
          </cx:dataPt>
          <cx:dataPt idx="9">
            <cx:spPr>
              <a:solidFill>
                <a:schemeClr val="accent6">
                  <a:lumMod val="75000"/>
                </a:schemeClr>
              </a:solidFill>
            </cx:spPr>
          </cx:dataPt>
          <cx:dataPt idx="17">
            <cx:spPr>
              <a:solidFill>
                <a:srgbClr val="D87362"/>
              </a:solidFill>
            </cx:spPr>
          </cx:dataPt>
          <cx:dataPt idx="35">
            <cx:spPr>
              <a:solidFill>
                <a:schemeClr val="accent1">
                  <a:lumMod val="60000"/>
                  <a:lumOff val="40000"/>
                </a:schemeClr>
              </a:solidFill>
            </cx:spPr>
          </cx:dataPt>
          <cx:dataLabels pos="ctr">
            <cx:txPr>
              <a:bodyPr spcFirstLastPara="1" vertOverflow="ellipsis" wrap="square" lIns="0" tIns="0" rIns="0" bIns="0" anchor="ctr" anchorCtr="1">
                <a:spAutoFit/>
              </a:bodyPr>
              <a:lstStyle/>
              <a:p>
                <a:pPr>
                  <a:defRPr sz="700"/>
                </a:pPr>
                <a:endParaRPr lang="de-DE" sz="700"/>
              </a:p>
            </cx:txPr>
            <cx:visibility seriesName="0" categoryName="1" value="0"/>
            <cx:separator>, </cx:separator>
            <cx:dataLabel idx="0" pos="ctr">
              <cx:txPr>
                <a:bodyPr spcFirstLastPara="1" vertOverflow="ellipsis" wrap="square" lIns="0" tIns="0" rIns="0" bIns="0" anchor="ctr" anchorCtr="1">
                  <a:spAutoFit/>
                </a:bodyPr>
                <a:lstStyle/>
                <a:p>
                  <a:pPr>
                    <a:defRPr sz="1100" b="1"/>
                  </a:pPr>
                  <a:r>
                    <a:rPr lang="de-DE" sz="1100" b="1"/>
                    <a:t>Kahr |26,4 Mio.|14%</a:t>
                  </a:r>
                </a:p>
              </cx:txPr>
              <cx:visibility seriesName="0" categoryName="1" value="0"/>
              <cx:separator>, </cx:separator>
            </cx:dataLabel>
            <cx:dataLabel idx="5" pos="ctr">
              <cx:txPr>
                <a:bodyPr spcFirstLastPara="1" vertOverflow="ellipsis" wrap="square" lIns="0" tIns="0" rIns="0" bIns="0" anchor="ctr" anchorCtr="1">
                  <a:spAutoFit/>
                </a:bodyPr>
                <a:lstStyle/>
                <a:p>
                  <a:pPr>
                    <a:defRPr sz="1000" b="1"/>
                  </a:pPr>
                  <a:r>
                    <a:rPr lang="de-DE" sz="1000" b="1"/>
                    <a:t>Sozialamt | 11,4 Mio. | 5,8%</a:t>
                  </a:r>
                </a:p>
              </cx:txPr>
              <cx:visibility seriesName="0" categoryName="1" value="0"/>
              <cx:separator>, </cx:separator>
            </cx:dataLabel>
            <cx:dataLabel idx="9" pos="ctr">
              <cx:txPr>
                <a:bodyPr spcFirstLastPara="1" vertOverflow="ellipsis" wrap="square" lIns="0" tIns="0" rIns="0" bIns="0" anchor="ctr" anchorCtr="1">
                  <a:spAutoFit/>
                </a:bodyPr>
                <a:lstStyle/>
                <a:p>
                  <a:pPr>
                    <a:defRPr sz="1000" b="1"/>
                  </a:pPr>
                  <a:r>
                    <a:rPr lang="de-DE" sz="1000" b="1"/>
                    <a:t>Schwentner |15,6 Mio.|8%</a:t>
                  </a:r>
                </a:p>
              </cx:txPr>
              <cx:visibility seriesName="0" categoryName="1" value="0"/>
              <cx:separator>, </cx:separator>
            </cx:dataLabel>
            <cx:dataLabel idx="11" pos="ctr">
              <cx:txPr>
                <a:bodyPr spcFirstLastPara="1" vertOverflow="ellipsis" wrap="square" lIns="0" tIns="0" rIns="0" bIns="0" anchor="ctr" anchorCtr="1">
                  <a:spAutoFit/>
                </a:bodyPr>
                <a:lstStyle/>
                <a:p>
                  <a:pPr>
                    <a:defRPr sz="1000" b="1"/>
                  </a:pPr>
                  <a:r>
                    <a:rPr lang="de-DE" sz="1000" b="1"/>
                    <a:t>Straßenamt | 5,2 Mio | 4,2%</a:t>
                  </a:r>
                </a:p>
              </cx:txPr>
              <cx:visibility seriesName="0" categoryName="1" value="0"/>
              <cx:separator>, </cx:separator>
            </cx:dataLabel>
            <cx:dataLabel idx="17" pos="ctr">
              <cx:txPr>
                <a:bodyPr spcFirstLastPara="1" vertOverflow="ellipsis" wrap="square" lIns="0" tIns="0" rIns="0" bIns="0" anchor="ctr" anchorCtr="1">
                  <a:spAutoFit/>
                </a:bodyPr>
                <a:lstStyle/>
                <a:p>
                  <a:pPr>
                    <a:defRPr sz="1000" b="1"/>
                  </a:pPr>
                  <a:r>
                    <a:rPr lang="de-DE" sz="1000" b="1"/>
                    <a:t>Krotzer |14,6 Mio.|7%</a:t>
                  </a:r>
                </a:p>
              </cx:txPr>
              <cx:visibility seriesName="0" categoryName="1" value="0"/>
              <cx:separator>, </cx:separator>
            </cx:dataLabel>
            <cx:dataLabel idx="21" pos="ctr">
              <cx:txPr>
                <a:bodyPr spcFirstLastPara="1" vertOverflow="ellipsis" wrap="square" lIns="0" tIns="0" rIns="0" bIns="0" anchor="ctr" anchorCtr="1">
                  <a:spAutoFit/>
                </a:bodyPr>
                <a:lstStyle/>
                <a:p>
                  <a:pPr>
                    <a:defRPr sz="1100" b="1"/>
                  </a:pPr>
                  <a:r>
                    <a:rPr lang="de-DE" sz="1100" b="1"/>
                    <a:t>Eber |22,4 Mio.|11%</a:t>
                  </a:r>
                </a:p>
              </cx:txPr>
              <cx:visibility seriesName="0" categoryName="1" value="0"/>
              <cx:separator>, </cx:separator>
            </cx:dataLabel>
            <cx:dataLabel idx="26" pos="ctr">
              <cx:txPr>
                <a:bodyPr spcFirstLastPara="1" vertOverflow="ellipsis" wrap="square" lIns="0" tIns="0" rIns="0" bIns="0" anchor="ctr" anchorCtr="1">
                  <a:spAutoFit/>
                </a:bodyPr>
                <a:lstStyle/>
                <a:p>
                  <a:pPr>
                    <a:defRPr sz="1000" b="1"/>
                  </a:pPr>
                  <a:r>
                    <a:rPr lang="de-DE" sz="1000" b="1"/>
                    <a:t>Immobilien | 20,5 Mio | 10,5%</a:t>
                  </a:r>
                </a:p>
              </cx:txPr>
              <cx:visibility seriesName="0" categoryName="1" value="0"/>
              <cx:separator>, </cx:separator>
            </cx:dataLabel>
            <cx:dataLabel idx="29" pos="ctr">
              <cx:txPr>
                <a:bodyPr spcFirstLastPara="1" vertOverflow="ellipsis" wrap="square" lIns="0" tIns="0" rIns="0" bIns="0" anchor="ctr" anchorCtr="1">
                  <a:spAutoFit/>
                </a:bodyPr>
                <a:lstStyle/>
                <a:p>
                  <a:pPr>
                    <a:defRPr sz="1100" b="1"/>
                  </a:pPr>
                  <a:r>
                    <a:rPr lang="de-DE" sz="1100" b="1"/>
                    <a:t>Hohensinner |95,4 Mio.|49%</a:t>
                  </a:r>
                </a:p>
              </cx:txPr>
              <cx:visibility seriesName="0" categoryName="1" value="0"/>
              <cx:separator>, </cx:separator>
            </cx:dataLabel>
            <cx:dataLabel idx="31" pos="ctr">
              <cx:txPr>
                <a:bodyPr spcFirstLastPara="1" vertOverflow="ellipsis" wrap="square" lIns="0" tIns="0" rIns="0" bIns="0" anchor="ctr" anchorCtr="1">
                  <a:spAutoFit/>
                </a:bodyPr>
                <a:lstStyle/>
                <a:p>
                  <a:pPr>
                    <a:defRPr sz="800" b="1"/>
                  </a:pPr>
                  <a:r>
                    <a:rPr lang="de-DE" sz="700" b="1"/>
                    <a:t>Jugend und Familie | 16,3 Mio | 16,3%</a:t>
                  </a:r>
                </a:p>
              </cx:txPr>
              <cx:visibility seriesName="0" categoryName="1" value="0"/>
              <cx:separator>, </cx:separator>
            </cx:dataLabel>
            <cx:dataLabel idx="33" pos="ctr">
              <cx:txPr>
                <a:bodyPr spcFirstLastPara="1" vertOverflow="ellipsis" wrap="square" lIns="0" tIns="0" rIns="0" bIns="0" anchor="ctr" anchorCtr="1">
                  <a:spAutoFit/>
                </a:bodyPr>
                <a:lstStyle/>
                <a:p>
                  <a:pPr>
                    <a:defRPr sz="800" b="1"/>
                  </a:pPr>
                  <a:r>
                    <a:rPr lang="de-DE" sz="700" b="1"/>
                    <a:t>Sportamt | 5,2 Mio | 2,6%</a:t>
                  </a:r>
                </a:p>
              </cx:txPr>
              <cx:visibility seriesName="0" categoryName="1" value="0"/>
              <cx:separator>, </cx:separator>
            </cx:dataLabel>
            <cx:dataLabel idx="34" pos="ctr">
              <cx:txPr>
                <a:bodyPr spcFirstLastPara="1" vertOverflow="ellipsis" wrap="square" lIns="0" tIns="0" rIns="0" bIns="0" anchor="ctr" anchorCtr="1">
                  <a:spAutoFit/>
                </a:bodyPr>
                <a:lstStyle/>
                <a:p>
                  <a:pPr>
                    <a:defRPr sz="1200" b="1"/>
                  </a:pPr>
                  <a:r>
                    <a:rPr lang="de-DE" sz="1200" b="1"/>
                    <a:t>ABI | 58,7 Mio | 30%</a:t>
                  </a:r>
                </a:p>
              </cx:txPr>
              <cx:visibility seriesName="0" categoryName="1" value="0"/>
              <cx:separator>, </cx:separator>
            </cx:dataLabel>
            <cx:dataLabel idx="35" pos="ctr">
              <cx:txPr>
                <a:bodyPr spcFirstLastPara="1" vertOverflow="ellipsis" wrap="square" lIns="0" tIns="0" rIns="0" bIns="0" anchor="ctr" anchorCtr="1">
                  <a:spAutoFit/>
                </a:bodyPr>
                <a:lstStyle/>
                <a:p>
                  <a:pPr>
                    <a:defRPr sz="1100" b="1"/>
                  </a:pPr>
                  <a:r>
                    <a:rPr lang="de-DE" sz="1100" b="1"/>
                    <a:t>Riegler |18,6 Mio.|10%</a:t>
                  </a:r>
                </a:p>
              </cx:txPr>
              <cx:visibility seriesName="0" categoryName="1" value="0"/>
              <cx:separator>, </cx:separator>
            </cx:dataLabel>
            <cx:dataLabel idx="37" pos="ctr">
              <cx:txPr>
                <a:bodyPr spcFirstLastPara="1" vertOverflow="ellipsis" wrap="square" lIns="0" tIns="0" rIns="0" bIns="0" anchor="ctr" anchorCtr="1">
                  <a:spAutoFit/>
                </a:bodyPr>
                <a:lstStyle/>
                <a:p>
                  <a:pPr>
                    <a:defRPr sz="1000" b="1"/>
                  </a:pPr>
                  <a:r>
                    <a:rPr lang="de-DE" sz="1000" b="1"/>
                    <a:t>Kulturamt | 13,5 Mio | 6,9%</a:t>
                  </a:r>
                </a:p>
              </cx:txPr>
              <cx:visibility seriesName="0" categoryName="1" value="0"/>
              <cx:separator>, </cx:separator>
            </cx:dataLabel>
          </cx:dataLabels>
          <cx:dataId val="0"/>
        </cx:series>
        <cx:series layoutId="sunburst" hidden="1" uniqueId="{72D45E80-3109-4FEA-BFE8-642E647AF7AF}" formatIdx="1">
          <cx:tx>
            <cx:txData>
              <cx:f>Tabelle1!$D$17</cx:f>
              <cx:v>Spalte1</cx:v>
            </cx:txData>
          </cx:tx>
          <cx:dataId val="1"/>
        </cx:series>
        <cx:series layoutId="sunburst" hidden="1" uniqueId="{E725C80D-6A60-47DA-9C4D-ABFE485B2242}" formatIdx="0">
          <cx:tx>
            <cx:txData>
              <cx:f>Tabelle1!$E$17</cx:f>
              <cx:v>Spalte2</cx:v>
            </cx:txData>
          </cx:tx>
          <cx:dataId val="2"/>
        </cx:series>
        <cx:series layoutId="sunburst" hidden="1" uniqueId="{C1CA7F1F-5EAF-4BCE-975F-C897C3320F28}" formatIdx="0">
          <cx:tx>
            <cx:txData>
              <cx:f>Tabelle1!$F$17</cx:f>
              <cx:v>Spalte3</cx:v>
            </cx:txData>
          </cx:tx>
          <cx:dataId val="3"/>
        </cx:series>
      </cx:plotAreaRegion>
    </cx:plotArea>
  </cx:chart>
  <cx:clrMapOvr bg1="lt1" tx1="dk1" bg2="lt2" tx2="dk2" accent1="accent1" accent2="accent2" accent3="accent3" accent4="accent4" accent5="accent5" accent6="accent6" hlink="hlink" folHlink="folHlink"/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5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8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8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850" kern="1200"/>
    <cs:bodyPr wrap="square" lIns="38100" tIns="19050" rIns="38100" bIns="19050" anchor="ctr">
      <a:spAutoFit/>
    </cs:bodyPr>
  </cs:dataLabel>
  <cs:dataLabelCallout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defRPr sz="900"/>
  </cs:dataTable>
  <cs:downBar>
    <cs:lnRef idx="0"/>
    <cs:fillRef idx="0"/>
    <cs:effectRef idx="0"/>
    <cs:fontRef idx="minor">
      <a:schemeClr val="tx1"/>
    </cs:fontRef>
    <cs:spPr>
      <a:solidFill>
        <a:schemeClr val="dk1"/>
      </a:solidFill>
    </cs:spPr>
  </cs:downBar>
  <cs:dropLine>
    <cs:lnRef idx="0"/>
    <cs:fillRef idx="0"/>
    <cs:effectRef idx="0"/>
    <cs:fontRef idx="minor">
      <a:schemeClr val="tx1"/>
    </cs:fontRef>
  </cs:dropLine>
  <cs:errorBar>
    <cs:lnRef idx="0"/>
    <cs:fillRef idx="0"/>
    <cs:effectRef idx="0"/>
    <cs:fontRef idx="minor">
      <a:schemeClr val="tx1"/>
    </cs:fontRef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  <a:lumOff val="10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  <cs:bodyPr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A45FB4-C90B-4B0E-BCD1-E2FB4819141D}" type="datetimeFigureOut">
              <a:rPr lang="de-DE" smtClean="0"/>
              <a:t>13.12.2023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CF365-47EE-4B99-A34E-E45FBA0EC1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40410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DFB6A8-5D66-8D42-BF55-7D1D47341133}" type="datetimeFigureOut">
              <a:rPr lang="de-DE" smtClean="0"/>
              <a:t>13.12.2023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48ADD-957F-D44B-82D2-EB4E567608C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1174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D48ADD-957F-D44B-82D2-EB4E567608CB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42338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D48ADD-957F-D44B-82D2-EB4E567608CB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11280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D48ADD-957F-D44B-82D2-EB4E567608CB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49096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D48ADD-957F-D44B-82D2-EB4E567608CB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005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D48ADD-957F-D44B-82D2-EB4E567608CB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0470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D48ADD-957F-D44B-82D2-EB4E567608CB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56138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D48ADD-957F-D44B-82D2-EB4E567608CB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1484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D48ADD-957F-D44B-82D2-EB4E567608CB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21756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D48ADD-957F-D44B-82D2-EB4E567608CB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9622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D48ADD-957F-D44B-82D2-EB4E567608CB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19955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D48ADD-957F-D44B-82D2-EB4E567608CB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60572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D48ADD-957F-D44B-82D2-EB4E567608CB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866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_Stad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id="{63C10124-0834-284A-A18A-4BA59707516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0"/>
            <a:ext cx="3024188" cy="5143500"/>
          </a:xfrm>
          <a:prstGeom prst="rect">
            <a:avLst/>
          </a:prstGeom>
          <a:solidFill>
            <a:srgbClr val="0084AC"/>
          </a:solidFill>
          <a:ln>
            <a:noFill/>
          </a:ln>
          <a:extLst/>
        </p:spPr>
        <p:txBody>
          <a:bodyPr lIns="0" tIns="288000" rIns="288000" bIns="288000" anchor="b"/>
          <a:lstStyle>
            <a:lvl1pPr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 Unicode MS" panose="020B0604020202020204" pitchFamily="34" charset="-128"/>
              </a:defRPr>
            </a:lvl1pPr>
            <a:lvl2pPr marL="358775" indent="-179388">
              <a:lnSpc>
                <a:spcPts val="2500"/>
              </a:lnSpc>
              <a:buClr>
                <a:srgbClr val="AFD923"/>
              </a:buClr>
              <a:buFont typeface="Symbol" pitchFamily="2" charset="2"/>
              <a:buChar char="-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6365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10937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15509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20081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lang="de-DE" altLang="de-DE" sz="1350" b="1">
              <a:solidFill>
                <a:srgbClr val="000000"/>
              </a:solidFill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AB5DE9AE-9775-904D-A9A4-24D52F32297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4013" y="4603750"/>
            <a:ext cx="11176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24188" y="0"/>
            <a:ext cx="6119812" cy="5143501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600" y="687600"/>
            <a:ext cx="2493933" cy="1438274"/>
          </a:xfrm>
        </p:spPr>
        <p:txBody>
          <a:bodyPr lIns="0" tIns="0" rIns="0" bIns="0" anchor="t">
            <a:noAutofit/>
          </a:bodyPr>
          <a:lstStyle>
            <a:lvl1pPr marL="0" algn="l" defTabSz="685800" rtl="0" eaLnBrk="1" latinLnBrk="0" hangingPunct="1">
              <a:lnSpc>
                <a:spcPts val="3538"/>
              </a:lnSpc>
              <a:buClrTx/>
              <a:buFontTx/>
              <a:buNone/>
              <a:defRPr lang="en-US" sz="3000" i="1" kern="1200" dirty="0">
                <a:solidFill>
                  <a:schemeClr val="bg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012" y="2167984"/>
            <a:ext cx="2493933" cy="46877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de-DE" sz="1400" i="1" kern="1200" dirty="0" smtClean="0">
                <a:solidFill>
                  <a:schemeClr val="bg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 Unicode MS" panose="020B0604020202020204" pitchFamily="34" charset="-128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8082FA2-0298-CD48-B72E-D06E43445434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96012" y="2691713"/>
            <a:ext cx="2493933" cy="367174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lang="de-DE" sz="1000" i="1" kern="1200" dirty="0" smtClean="0">
                <a:solidFill>
                  <a:schemeClr val="bg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 Unicode MS" panose="020B0604020202020204" pitchFamily="34" charset="-128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C31F0EA7-EFEF-8E40-BC1B-71A0F01E5C42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317783" y="3435573"/>
            <a:ext cx="2493933" cy="367174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lang="en-US" sz="1400" b="1" i="1" kern="1200" dirty="0">
                <a:solidFill>
                  <a:schemeClr val="bg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 Unicode MS" panose="020B0604020202020204" pitchFamily="34" charset="-128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21" name="Textplatzhalter 2">
            <a:extLst>
              <a:ext uri="{FF2B5EF4-FFF2-40B4-BE49-F238E27FC236}">
                <a16:creationId xmlns:a16="http://schemas.microsoft.com/office/drawing/2014/main" id="{284FF249-B4C7-1641-8C94-A301F1BD69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6200000">
            <a:off x="8317377" y="4316877"/>
            <a:ext cx="1454400" cy="198846"/>
          </a:xfrm>
        </p:spPr>
        <p:txBody>
          <a:bodyPr/>
          <a:lstStyle>
            <a:lvl1pPr marL="0" indent="0">
              <a:buNone/>
              <a:defRPr sz="600" b="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95714670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905" userDrawn="1">
          <p15:clr>
            <a:srgbClr val="FBAE40"/>
          </p15:clr>
        </p15:guide>
        <p15:guide id="2" pos="2268" userDrawn="1">
          <p15:clr>
            <a:srgbClr val="FBAE40"/>
          </p15:clr>
        </p15:guide>
        <p15:guide id="3" pos="4218" userDrawn="1">
          <p15:clr>
            <a:srgbClr val="FBAE40"/>
          </p15:clr>
        </p15:guide>
        <p15:guide id="4" pos="3878" userDrawn="1">
          <p15:clr>
            <a:srgbClr val="FBAE40"/>
          </p15:clr>
        </p15:guide>
        <p15:guide id="6" orient="horz" pos="713" userDrawn="1">
          <p15:clr>
            <a:srgbClr val="FBAE40"/>
          </p15:clr>
        </p15:guide>
        <p15:guide id="7" orient="horz" pos="2527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tadt_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id="{A903E314-A03F-6341-B97F-A0BE0A86278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0"/>
            <a:ext cx="3024188" cy="5143500"/>
          </a:xfrm>
          <a:prstGeom prst="rect">
            <a:avLst/>
          </a:prstGeom>
          <a:solidFill>
            <a:srgbClr val="0084AC"/>
          </a:solidFill>
          <a:ln>
            <a:noFill/>
          </a:ln>
          <a:extLst/>
        </p:spPr>
        <p:txBody>
          <a:bodyPr lIns="0" tIns="288000" rIns="288000" bIns="288000" anchor="b"/>
          <a:lstStyle>
            <a:lvl1pPr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 Unicode MS" panose="020B0604020202020204" pitchFamily="34" charset="-128"/>
              </a:defRPr>
            </a:lvl1pPr>
            <a:lvl2pPr marL="358775" indent="-179388">
              <a:lnSpc>
                <a:spcPts val="2500"/>
              </a:lnSpc>
              <a:buClr>
                <a:srgbClr val="AFD923"/>
              </a:buClr>
              <a:buFont typeface="Symbol" pitchFamily="2" charset="2"/>
              <a:buChar char="-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6365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10937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15509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20081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lang="de-DE" altLang="de-DE" sz="1350" b="1">
              <a:solidFill>
                <a:srgbClr val="000000"/>
              </a:solidFill>
            </a:endParaRP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24188" y="0"/>
            <a:ext cx="6119812" cy="5143501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en-US" noProof="0" dirty="0"/>
          </a:p>
        </p:txBody>
      </p:sp>
      <p:sp>
        <p:nvSpPr>
          <p:cNvPr id="13" name="Textplatzhalter 5">
            <a:extLst>
              <a:ext uri="{FF2B5EF4-FFF2-40B4-BE49-F238E27FC236}">
                <a16:creationId xmlns:a16="http://schemas.microsoft.com/office/drawing/2014/main" id="{A695E2F2-74E3-E647-A9AE-1A83770EB3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87338" y="897997"/>
            <a:ext cx="2494800" cy="2681816"/>
          </a:xfrm>
        </p:spPr>
        <p:txBody>
          <a:bodyPr lIns="0" t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2000" b="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021085C0-9A6C-A148-B65E-1160E2BBB4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6200000">
            <a:off x="8317377" y="4316877"/>
            <a:ext cx="1454400" cy="198846"/>
          </a:xfrm>
        </p:spPr>
        <p:txBody>
          <a:bodyPr/>
          <a:lstStyle>
            <a:lvl1pPr marL="0" indent="0">
              <a:buNone/>
              <a:defRPr sz="600" b="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5015178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905" userDrawn="1">
          <p15:clr>
            <a:srgbClr val="FBAE40"/>
          </p15:clr>
        </p15:guide>
        <p15:guide id="2" orient="horz" pos="713" userDrawn="1">
          <p15:clr>
            <a:srgbClr val="FBAE40"/>
          </p15:clr>
        </p15:guide>
        <p15:guide id="3" orient="horz" pos="2527" userDrawn="1">
          <p15:clr>
            <a:srgbClr val="FBAE40"/>
          </p15:clr>
        </p15:guide>
        <p15:guide id="4" pos="2268" userDrawn="1">
          <p15:clr>
            <a:srgbClr val="FBAE40"/>
          </p15:clr>
        </p15:guide>
        <p15:guide id="5" pos="4218" userDrawn="1">
          <p15:clr>
            <a:srgbClr val="FBAE40"/>
          </p15:clr>
        </p15:guide>
        <p15:guide id="6" pos="3878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t.RW_Folie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95CD563F-1157-C24B-A3CC-83757A7916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634413" y="4849813"/>
            <a:ext cx="4556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0FC9470C-3017-9041-ACD2-019C5772FBF0}" type="slidenum">
              <a:rPr lang="de-DE" altLang="de-DE" sz="1000" i="1" smtClean="0">
                <a:latin typeface="Calibri" panose="020F0502020204030204" pitchFamily="34" charset="0"/>
                <a:cs typeface="Calibri" panose="020F0502020204030204" pitchFamily="34" charset="0"/>
              </a:rPr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altLang="de-DE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7" name="Gerade Verbindung 6">
            <a:extLst>
              <a:ext uri="{FF2B5EF4-FFF2-40B4-BE49-F238E27FC236}">
                <a16:creationId xmlns:a16="http://schemas.microsoft.com/office/drawing/2014/main" id="{30AB0539-B935-4043-8E14-898200120C9C}"/>
              </a:ext>
            </a:extLst>
          </p:cNvPr>
          <p:cNvCxnSpPr>
            <a:cxnSpLocks/>
          </p:cNvCxnSpPr>
          <p:nvPr userDrawn="1"/>
        </p:nvCxnSpPr>
        <p:spPr>
          <a:xfrm>
            <a:off x="8772525" y="4840288"/>
            <a:ext cx="47942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23F982C-190D-7D4B-ADA3-A6DA94F0F54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61692" y="431442"/>
            <a:ext cx="7924731" cy="4288666"/>
          </a:xfrm>
        </p:spPr>
        <p:txBody>
          <a:bodyPr lIns="0" tIns="0" rIns="0" bIns="0">
            <a:noAutofit/>
          </a:bodyPr>
          <a:lstStyle>
            <a:lvl1pPr marL="162000" indent="-162000">
              <a:lnSpc>
                <a:spcPct val="10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  <a:tabLst>
                <a:tab pos="288000" algn="l"/>
              </a:tabLst>
              <a:defRPr sz="18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65138" marR="0" indent="-285750" algn="l" defTabSz="685800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-"/>
              <a:tabLst/>
              <a:defRPr sz="1800" b="0" i="0" baseline="0">
                <a:latin typeface="Calibri" panose="020F0502020204030204" pitchFamily="34" charset="0"/>
                <a:cs typeface="Calibri" panose="020F0502020204030204" pitchFamily="34" charset="0"/>
              </a:defRPr>
            </a:lvl2pPr>
          </a:lstStyle>
          <a:p>
            <a:pPr lvl="0"/>
            <a:r>
              <a:rPr lang="de-DE" dirty="0" smtClean="0"/>
              <a:t>Formatvorlagen des Textmasters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FA1AADC9-8CFB-2C4F-AC57-10CAA1F2C67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0"/>
            <a:ext cx="892800" cy="5151600"/>
          </a:xfrm>
          <a:prstGeom prst="rect">
            <a:avLst/>
          </a:prstGeom>
          <a:solidFill>
            <a:srgbClr val="0084AC"/>
          </a:solidFill>
          <a:ln>
            <a:noFill/>
          </a:ln>
          <a:extLst/>
        </p:spPr>
        <p:txBody>
          <a:bodyPr lIns="288000" tIns="288000" rIns="288000" bIns="288000" anchor="b"/>
          <a:lstStyle>
            <a:lvl1pPr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 Unicode MS" panose="020B0604020202020204" pitchFamily="34" charset="-128"/>
              </a:defRPr>
            </a:lvl1pPr>
            <a:lvl2pPr marL="358775" indent="-179388">
              <a:lnSpc>
                <a:spcPts val="2500"/>
              </a:lnSpc>
              <a:buClr>
                <a:srgbClr val="AFD923"/>
              </a:buClr>
              <a:buFont typeface="Symbol" pitchFamily="2" charset="2"/>
              <a:buChar char="-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6365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10937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15509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20081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lang="de-DE" altLang="de-DE" sz="1350" b="1" dirty="0">
              <a:solidFill>
                <a:srgbClr val="000000"/>
              </a:solidFill>
            </a:endParaRPr>
          </a:p>
        </p:txBody>
      </p:sp>
      <p:sp>
        <p:nvSpPr>
          <p:cNvPr id="13" name="Textplatzhalter 5">
            <a:extLst>
              <a:ext uri="{FF2B5EF4-FFF2-40B4-BE49-F238E27FC236}">
                <a16:creationId xmlns:a16="http://schemas.microsoft.com/office/drawing/2014/main" id="{64F18657-F59B-7D40-BB65-27FD87C1A88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-2063210" y="2175942"/>
            <a:ext cx="5052037" cy="787831"/>
          </a:xfrm>
        </p:spPr>
        <p:txBody>
          <a:bodyPr lIns="0" tIns="0" rIns="0" bIns="0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600"/>
              </a:spcBef>
              <a:buClrTx/>
              <a:buFontTx/>
              <a:buNone/>
              <a:tabLst>
                <a:tab pos="252000" algn="l"/>
              </a:tabLst>
              <a:defRPr lang="de-DE" sz="2000" b="1" i="1" kern="1200" dirty="0">
                <a:solidFill>
                  <a:schemeClr val="bg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 Unicode MS" panose="020B0604020202020204" pitchFamily="34" charset="-128"/>
              </a:defRPr>
            </a:lvl1pPr>
          </a:lstStyle>
          <a:p>
            <a:pPr lvl="0"/>
            <a:r>
              <a:rPr lang="de-DE" dirty="0" smtClean="0"/>
              <a:t>FOLIENTEXT ALTERNATIV</a:t>
            </a:r>
          </a:p>
          <a:p>
            <a:pPr lvl="0"/>
            <a:endParaRPr lang="de-DE" dirty="0" smtClean="0"/>
          </a:p>
          <a:p>
            <a:pPr lvl="0"/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56525072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905">
          <p15:clr>
            <a:srgbClr val="FBAE40"/>
          </p15:clr>
        </p15:guide>
        <p15:guide id="2" pos="2268">
          <p15:clr>
            <a:srgbClr val="FBAE40"/>
          </p15:clr>
        </p15:guide>
        <p15:guide id="3" pos="4218">
          <p15:clr>
            <a:srgbClr val="FBAE40"/>
          </p15:clr>
        </p15:guide>
        <p15:guide id="4" pos="3878">
          <p15:clr>
            <a:srgbClr val="FBAE40"/>
          </p15:clr>
        </p15:guide>
        <p15:guide id="5" orient="horz" pos="713">
          <p15:clr>
            <a:srgbClr val="FBAE40"/>
          </p15:clr>
        </p15:guide>
        <p15:guide id="6" orient="horz" pos="2527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dt_Text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839B0868-0A81-1643-AAC7-018B67FD998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0"/>
            <a:ext cx="3024188" cy="5143500"/>
          </a:xfrm>
          <a:prstGeom prst="rect">
            <a:avLst/>
          </a:prstGeom>
          <a:solidFill>
            <a:srgbClr val="0084AC"/>
          </a:solidFill>
          <a:ln>
            <a:noFill/>
          </a:ln>
          <a:extLst/>
        </p:spPr>
        <p:txBody>
          <a:bodyPr lIns="0" tIns="288000" rIns="288000" bIns="288000" anchor="b"/>
          <a:lstStyle>
            <a:lvl1pPr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 Unicode MS" panose="020B0604020202020204" pitchFamily="34" charset="-128"/>
              </a:defRPr>
            </a:lvl1pPr>
            <a:lvl2pPr marL="358775" indent="-179388">
              <a:lnSpc>
                <a:spcPts val="2500"/>
              </a:lnSpc>
              <a:buClr>
                <a:srgbClr val="AFD923"/>
              </a:buClr>
              <a:buFont typeface="Symbol" pitchFamily="2" charset="2"/>
              <a:buChar char="-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6365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10937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15509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20081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lang="de-DE" altLang="de-DE" sz="1350" b="1">
              <a:solidFill>
                <a:srgbClr val="000000"/>
              </a:solidFill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89AF58C-3486-A74A-884B-7D618CC60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634413" y="4849813"/>
            <a:ext cx="4556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0E51311B-C04E-BA48-BBF5-B8BF976A64FA}" type="slidenum">
              <a:rPr lang="de-DE" altLang="de-DE" sz="1000" i="1" smtClean="0">
                <a:latin typeface="Calibri" panose="020F0502020204030204" pitchFamily="34" charset="0"/>
                <a:cs typeface="Calibri" panose="020F0502020204030204" pitchFamily="34" charset="0"/>
              </a:rPr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altLang="de-DE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7" name="Gerade Verbindung 6">
            <a:extLst>
              <a:ext uri="{FF2B5EF4-FFF2-40B4-BE49-F238E27FC236}">
                <a16:creationId xmlns:a16="http://schemas.microsoft.com/office/drawing/2014/main" id="{23A42466-30C2-754F-9667-B0493A40C9F9}"/>
              </a:ext>
            </a:extLst>
          </p:cNvPr>
          <p:cNvCxnSpPr>
            <a:cxnSpLocks/>
          </p:cNvCxnSpPr>
          <p:nvPr userDrawn="1"/>
        </p:nvCxnSpPr>
        <p:spPr>
          <a:xfrm>
            <a:off x="8772525" y="4840288"/>
            <a:ext cx="47942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7" name="Textplatzhalter 3">
            <a:extLst>
              <a:ext uri="{FF2B5EF4-FFF2-40B4-BE49-F238E27FC236}">
                <a16:creationId xmlns:a16="http://schemas.microsoft.com/office/drawing/2014/main" id="{1FF8D039-DB78-994D-BE4D-1ABCC90FF3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00449" y="1361309"/>
            <a:ext cx="5040000" cy="2794766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rgbClr val="0084AC"/>
              </a:buClr>
              <a:buFont typeface="Arial" panose="020B0604020202020204" pitchFamily="34" charset="0"/>
              <a:buNone/>
              <a:defRPr lang="de-DE" sz="1600" i="1" kern="1200" dirty="0" smtClean="0">
                <a:solidFill>
                  <a:schemeClr val="tx1"/>
                </a:solidFill>
                <a:latin typeface="+mn-lt"/>
                <a:ea typeface="+mn-ea"/>
                <a:cs typeface="Arial Unicode MS" panose="020B0604020202020204" pitchFamily="34" charset="-128"/>
              </a:defRPr>
            </a:lvl1pPr>
            <a:lvl2pPr marL="514350" indent="-171450">
              <a:lnSpc>
                <a:spcPct val="100000"/>
              </a:lnSpc>
              <a:spcBef>
                <a:spcPts val="600"/>
              </a:spcBef>
              <a:buClr>
                <a:srgbClr val="65A73E"/>
              </a:buClr>
              <a:buFont typeface="Arial" panose="020B0604020202020204" pitchFamily="34" charset="0"/>
              <a:buChar char="•"/>
              <a:defRPr lang="de-DE" sz="1200" i="1" kern="1200" dirty="0">
                <a:solidFill>
                  <a:schemeClr val="tx1"/>
                </a:solidFill>
                <a:latin typeface="+mn-lt"/>
                <a:ea typeface="+mn-ea"/>
                <a:cs typeface="Arial Unicode MS" panose="020B0604020202020204" pitchFamily="34" charset="-128"/>
              </a:defRPr>
            </a:lvl2pPr>
          </a:lstStyle>
          <a:p>
            <a:pPr lvl="0"/>
            <a:r>
              <a:rPr lang="de-DE" dirty="0" smtClean="0"/>
              <a:t>Formatvorlagen des Textmasters bearbeiten</a:t>
            </a:r>
          </a:p>
        </p:txBody>
      </p:sp>
      <p:sp>
        <p:nvSpPr>
          <p:cNvPr id="28" name="Textplatzhalter 5">
            <a:extLst>
              <a:ext uri="{FF2B5EF4-FFF2-40B4-BE49-F238E27FC236}">
                <a16:creationId xmlns:a16="http://schemas.microsoft.com/office/drawing/2014/main" id="{1FA975FD-4A06-9641-BC70-8F25FA5660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00450" y="881063"/>
            <a:ext cx="5040000" cy="250825"/>
          </a:xfrm>
        </p:spPr>
        <p:txBody>
          <a:bodyPr lIns="0">
            <a:noAutofit/>
          </a:bodyPr>
          <a:lstStyle>
            <a:lvl1pPr marL="0" indent="0">
              <a:buNone/>
              <a:defRPr sz="2000" b="1" i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 dirty="0" smtClean="0"/>
              <a:t>Formatvorlagen des Textmasters bearbeiten</a:t>
            </a:r>
          </a:p>
        </p:txBody>
      </p:sp>
      <p:sp>
        <p:nvSpPr>
          <p:cNvPr id="29" name="Textplatzhalter 5">
            <a:extLst>
              <a:ext uri="{FF2B5EF4-FFF2-40B4-BE49-F238E27FC236}">
                <a16:creationId xmlns:a16="http://schemas.microsoft.com/office/drawing/2014/main" id="{737FD1AF-5435-1B4D-AC3F-97004028050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4272" y="933009"/>
            <a:ext cx="2520000" cy="324000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000" b="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337194982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905" userDrawn="1">
          <p15:clr>
            <a:srgbClr val="FBAE40"/>
          </p15:clr>
        </p15:guide>
        <p15:guide id="2" pos="2268" userDrawn="1">
          <p15:clr>
            <a:srgbClr val="FBAE40"/>
          </p15:clr>
        </p15:guide>
        <p15:guide id="3" orient="horz" pos="713" userDrawn="1">
          <p15:clr>
            <a:srgbClr val="FBAE40"/>
          </p15:clr>
        </p15:guide>
        <p15:guide id="4" orient="horz" pos="2527" userDrawn="1">
          <p15:clr>
            <a:srgbClr val="FBAE40"/>
          </p15:clr>
        </p15:guide>
        <p15:guide id="5" pos="4218" userDrawn="1">
          <p15:clr>
            <a:srgbClr val="FBAE40"/>
          </p15:clr>
        </p15:guide>
        <p15:guide id="6" pos="387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adt_Textfolie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>
            <a:extLst>
              <a:ext uri="{FF2B5EF4-FFF2-40B4-BE49-F238E27FC236}">
                <a16:creationId xmlns:a16="http://schemas.microsoft.com/office/drawing/2014/main" id="{EBF68025-A41E-D74A-AE37-F18C4BFAC5C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0"/>
            <a:ext cx="3024188" cy="5143500"/>
          </a:xfrm>
          <a:prstGeom prst="rect">
            <a:avLst/>
          </a:prstGeom>
          <a:solidFill>
            <a:srgbClr val="0084AC"/>
          </a:solidFill>
          <a:ln>
            <a:noFill/>
          </a:ln>
          <a:extLst/>
        </p:spPr>
        <p:txBody>
          <a:bodyPr lIns="0" tIns="288000" rIns="288000" bIns="288000" anchor="b"/>
          <a:lstStyle>
            <a:lvl1pPr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 Unicode MS" panose="020B0604020202020204" pitchFamily="34" charset="-128"/>
              </a:defRPr>
            </a:lvl1pPr>
            <a:lvl2pPr marL="358775" indent="-179388">
              <a:lnSpc>
                <a:spcPts val="2500"/>
              </a:lnSpc>
              <a:buClr>
                <a:srgbClr val="AFD923"/>
              </a:buClr>
              <a:buFont typeface="Symbol" pitchFamily="2" charset="2"/>
              <a:buChar char="-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6365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10937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15509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20081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lang="de-DE" altLang="de-DE" sz="1350" b="1">
              <a:solidFill>
                <a:srgbClr val="000000"/>
              </a:solidFill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95CD563F-1157-C24B-A3CC-83757A7916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634413" y="4849813"/>
            <a:ext cx="4556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0FC9470C-3017-9041-ACD2-019C5772FBF0}" type="slidenum">
              <a:rPr lang="de-DE" altLang="de-DE" sz="1000" i="1" smtClean="0">
                <a:latin typeface="Calibri" panose="020F0502020204030204" pitchFamily="34" charset="0"/>
                <a:cs typeface="Calibri" panose="020F0502020204030204" pitchFamily="34" charset="0"/>
              </a:rPr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altLang="de-DE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7" name="Gerade Verbindung 6">
            <a:extLst>
              <a:ext uri="{FF2B5EF4-FFF2-40B4-BE49-F238E27FC236}">
                <a16:creationId xmlns:a16="http://schemas.microsoft.com/office/drawing/2014/main" id="{30AB0539-B935-4043-8E14-898200120C9C}"/>
              </a:ext>
            </a:extLst>
          </p:cNvPr>
          <p:cNvCxnSpPr>
            <a:cxnSpLocks/>
          </p:cNvCxnSpPr>
          <p:nvPr userDrawn="1"/>
        </p:nvCxnSpPr>
        <p:spPr>
          <a:xfrm>
            <a:off x="8772525" y="4840288"/>
            <a:ext cx="47942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8" name="Textplatzhalter 5">
            <a:extLst>
              <a:ext uri="{FF2B5EF4-FFF2-40B4-BE49-F238E27FC236}">
                <a16:creationId xmlns:a16="http://schemas.microsoft.com/office/drawing/2014/main" id="{1FA975FD-4A06-9641-BC70-8F25FA5660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00450" y="881063"/>
            <a:ext cx="5040000" cy="250825"/>
          </a:xfrm>
        </p:spPr>
        <p:txBody>
          <a:bodyPr lIns="0">
            <a:noAutofit/>
          </a:bodyPr>
          <a:lstStyle>
            <a:lvl1pPr marL="0" indent="0">
              <a:buNone/>
              <a:defRPr sz="2000" b="1" i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8" name="Textplatzhalter 5">
            <a:extLst>
              <a:ext uri="{FF2B5EF4-FFF2-40B4-BE49-F238E27FC236}">
                <a16:creationId xmlns:a16="http://schemas.microsoft.com/office/drawing/2014/main" id="{CBDEEC5E-31A0-6F4F-A1EA-4924FCDEF5D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4272" y="933009"/>
            <a:ext cx="2520000" cy="324000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000" b="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23F982C-190D-7D4B-ADA3-A6DA94F0F54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00450" y="1414463"/>
            <a:ext cx="5040000" cy="2741612"/>
          </a:xfrm>
        </p:spPr>
        <p:txBody>
          <a:bodyPr lIns="0" tIns="0" rIns="0" bIns="0">
            <a:noAutofit/>
          </a:bodyPr>
          <a:lstStyle>
            <a:lvl1pPr marL="162000" indent="-162000">
              <a:lnSpc>
                <a:spcPct val="100000"/>
              </a:lnSpc>
              <a:spcBef>
                <a:spcPts val="600"/>
              </a:spcBef>
              <a:buClr>
                <a:srgbClr val="0084AC"/>
              </a:buClr>
              <a:buFont typeface="Arial" panose="020B0604020202020204" pitchFamily="34" charset="0"/>
              <a:buChar char="•"/>
              <a:defRPr sz="1600" b="0" i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indent="-162000">
              <a:spcBef>
                <a:spcPts val="600"/>
              </a:spcBef>
              <a:buClr>
                <a:srgbClr val="0084AC"/>
              </a:buClr>
              <a:defRPr sz="1200" b="0" i="1">
                <a:latin typeface="Calibri" panose="020F0502020204030204" pitchFamily="34" charset="0"/>
                <a:cs typeface="Calibri" panose="020F0502020204030204" pitchFamily="34" charset="0"/>
              </a:defRPr>
            </a:lvl2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31191063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905" userDrawn="1">
          <p15:clr>
            <a:srgbClr val="FBAE40"/>
          </p15:clr>
        </p15:guide>
        <p15:guide id="2" pos="2268" userDrawn="1">
          <p15:clr>
            <a:srgbClr val="FBAE40"/>
          </p15:clr>
        </p15:guide>
        <p15:guide id="3" pos="4218" userDrawn="1">
          <p15:clr>
            <a:srgbClr val="FBAE40"/>
          </p15:clr>
        </p15:guide>
        <p15:guide id="4" pos="3878" userDrawn="1">
          <p15:clr>
            <a:srgbClr val="FBAE40"/>
          </p15:clr>
        </p15:guide>
        <p15:guide id="5" orient="horz" pos="713" userDrawn="1">
          <p15:clr>
            <a:srgbClr val="FBAE40"/>
          </p15:clr>
        </p15:guide>
        <p15:guide id="6" orient="horz" pos="2527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adt_Bild_Text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6034EE2E-A21F-F94A-88A7-8485F9C401F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634413" y="4849813"/>
            <a:ext cx="4556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7A665DEB-30D4-EA4D-86F8-387D75546532}" type="slidenum">
              <a:rPr lang="de-DE" altLang="de-DE" sz="1000" i="1" smtClean="0">
                <a:latin typeface="Calibri" panose="020F0502020204030204" pitchFamily="34" charset="0"/>
                <a:cs typeface="Calibri" panose="020F0502020204030204" pitchFamily="34" charset="0"/>
              </a:rPr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altLang="de-DE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Gerade Verbindung 8">
            <a:extLst>
              <a:ext uri="{FF2B5EF4-FFF2-40B4-BE49-F238E27FC236}">
                <a16:creationId xmlns:a16="http://schemas.microsoft.com/office/drawing/2014/main" id="{C6F71282-7237-3B49-B679-580F0B8C0D39}"/>
              </a:ext>
            </a:extLst>
          </p:cNvPr>
          <p:cNvCxnSpPr>
            <a:cxnSpLocks/>
          </p:cNvCxnSpPr>
          <p:nvPr userDrawn="1"/>
        </p:nvCxnSpPr>
        <p:spPr>
          <a:xfrm>
            <a:off x="8772525" y="4840288"/>
            <a:ext cx="47942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2C4F5D01-164E-664B-8051-A573018368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24188" cy="5143500"/>
          </a:xfrm>
        </p:spPr>
        <p:txBody>
          <a:bodyPr rtlCol="0">
            <a:normAutofit/>
          </a:bodyPr>
          <a:lstStyle/>
          <a:p>
            <a:pPr lvl="0"/>
            <a:r>
              <a:rPr lang="de-DE" noProof="0" smtClean="0"/>
              <a:t>Bild durch Klicken auf Symbol hinzufügen</a:t>
            </a:r>
            <a:endParaRPr lang="de-DE" noProof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94324A76-B6F3-A74A-B96D-B1DB60EFE3C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00450" y="881063"/>
            <a:ext cx="5040000" cy="250825"/>
          </a:xfrm>
        </p:spPr>
        <p:txBody>
          <a:bodyPr lIns="0">
            <a:noAutofit/>
          </a:bodyPr>
          <a:lstStyle>
            <a:lvl1pPr marL="0" indent="0">
              <a:buNone/>
              <a:defRPr sz="2000" b="1" i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15" name="Textplatzhalter 3">
            <a:extLst>
              <a:ext uri="{FF2B5EF4-FFF2-40B4-BE49-F238E27FC236}">
                <a16:creationId xmlns:a16="http://schemas.microsoft.com/office/drawing/2014/main" id="{D966A42D-EC74-F548-ABDC-6EE6773334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0449" y="1361309"/>
            <a:ext cx="5040000" cy="2794766"/>
          </a:xfrm>
        </p:spPr>
        <p:txBody>
          <a:bodyPr lIns="0" tIns="0" rIns="0" bIns="0">
            <a:noAutofit/>
          </a:bodyPr>
          <a:lstStyle>
            <a:lvl1pPr marL="285750" indent="-285750">
              <a:lnSpc>
                <a:spcPct val="100000"/>
              </a:lnSpc>
              <a:spcBef>
                <a:spcPts val="600"/>
              </a:spcBef>
              <a:buClr>
                <a:srgbClr val="0084AC"/>
              </a:buClr>
              <a:buFont typeface="Arial" panose="020B0604020202020204" pitchFamily="34" charset="0"/>
              <a:buChar char="•"/>
              <a:defRPr lang="de-DE" sz="1600" i="1" kern="1200" dirty="0" smtClean="0">
                <a:solidFill>
                  <a:schemeClr val="tx1"/>
                </a:solidFill>
                <a:latin typeface="+mn-lt"/>
                <a:ea typeface="+mn-ea"/>
                <a:cs typeface="Arial Unicode MS" panose="020B0604020202020204" pitchFamily="34" charset="-128"/>
              </a:defRPr>
            </a:lvl1pPr>
            <a:lvl2pPr marL="514350" indent="-171450">
              <a:lnSpc>
                <a:spcPct val="100000"/>
              </a:lnSpc>
              <a:spcBef>
                <a:spcPts val="600"/>
              </a:spcBef>
              <a:buClr>
                <a:srgbClr val="65A73E"/>
              </a:buClr>
              <a:buFont typeface="Arial" panose="020B0604020202020204" pitchFamily="34" charset="0"/>
              <a:buChar char="•"/>
              <a:defRPr lang="de-DE" sz="1200" i="1" kern="1200" dirty="0">
                <a:solidFill>
                  <a:schemeClr val="tx1"/>
                </a:solidFill>
                <a:latin typeface="+mn-lt"/>
                <a:ea typeface="+mn-ea"/>
                <a:cs typeface="Arial Unicode MS" panose="020B0604020202020204" pitchFamily="34" charset="-128"/>
              </a:defRPr>
            </a:lvl2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FDD3D25-8182-A543-955C-09B4477278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 rot="16200000">
            <a:off x="-627777" y="4316877"/>
            <a:ext cx="1454400" cy="198846"/>
          </a:xfrm>
        </p:spPr>
        <p:txBody>
          <a:bodyPr/>
          <a:lstStyle>
            <a:lvl1pPr marL="0" indent="0">
              <a:buNone/>
              <a:defRPr sz="600" b="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176346405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905" userDrawn="1">
          <p15:clr>
            <a:srgbClr val="FBAE40"/>
          </p15:clr>
        </p15:guide>
        <p15:guide id="2" pos="2268" userDrawn="1">
          <p15:clr>
            <a:srgbClr val="FBAE40"/>
          </p15:clr>
        </p15:guide>
        <p15:guide id="3" pos="4218" userDrawn="1">
          <p15:clr>
            <a:srgbClr val="FBAE40"/>
          </p15:clr>
        </p15:guide>
        <p15:guide id="4" pos="3878" userDrawn="1">
          <p15:clr>
            <a:srgbClr val="FBAE40"/>
          </p15:clr>
        </p15:guide>
        <p15:guide id="5" orient="horz" pos="713" userDrawn="1">
          <p15:clr>
            <a:srgbClr val="FBAE40"/>
          </p15:clr>
        </p15:guide>
        <p15:guide id="6" orient="horz" pos="2527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tadt_Bild_Text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6034EE2E-A21F-F94A-88A7-8485F9C401F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634413" y="4849813"/>
            <a:ext cx="4556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7A665DEB-30D4-EA4D-86F8-387D75546532}" type="slidenum">
              <a:rPr lang="de-DE" altLang="de-DE" sz="1000" i="1" smtClean="0">
                <a:latin typeface="Calibri" panose="020F0502020204030204" pitchFamily="34" charset="0"/>
                <a:cs typeface="Calibri" panose="020F0502020204030204" pitchFamily="34" charset="0"/>
              </a:rPr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altLang="de-DE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Gerade Verbindung 8">
            <a:extLst>
              <a:ext uri="{FF2B5EF4-FFF2-40B4-BE49-F238E27FC236}">
                <a16:creationId xmlns:a16="http://schemas.microsoft.com/office/drawing/2014/main" id="{C6F71282-7237-3B49-B679-580F0B8C0D39}"/>
              </a:ext>
            </a:extLst>
          </p:cNvPr>
          <p:cNvCxnSpPr>
            <a:cxnSpLocks/>
          </p:cNvCxnSpPr>
          <p:nvPr userDrawn="1"/>
        </p:nvCxnSpPr>
        <p:spPr>
          <a:xfrm>
            <a:off x="8772525" y="4840288"/>
            <a:ext cx="47942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2C4F5D01-164E-664B-8051-A573018368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24188" cy="5143500"/>
          </a:xfrm>
        </p:spPr>
        <p:txBody>
          <a:bodyPr rtlCol="0">
            <a:normAutofit/>
          </a:bodyPr>
          <a:lstStyle/>
          <a:p>
            <a:pPr lvl="0"/>
            <a:r>
              <a:rPr lang="de-DE" noProof="0" smtClean="0"/>
              <a:t>Bild durch Klicken auf Symbol hinzufügen</a:t>
            </a:r>
            <a:endParaRPr lang="de-DE" noProof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94324A76-B6F3-A74A-B96D-B1DB60EFE3C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00450" y="881063"/>
            <a:ext cx="5040000" cy="250825"/>
          </a:xfrm>
        </p:spPr>
        <p:txBody>
          <a:bodyPr lIns="0">
            <a:noAutofit/>
          </a:bodyPr>
          <a:lstStyle>
            <a:lvl1pPr marL="0" indent="0">
              <a:buNone/>
              <a:defRPr sz="2000" b="1" i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FDD3D25-8182-A543-955C-09B4477278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 rot="16200000">
            <a:off x="-627777" y="4316877"/>
            <a:ext cx="1454400" cy="198846"/>
          </a:xfrm>
        </p:spPr>
        <p:txBody>
          <a:bodyPr/>
          <a:lstStyle>
            <a:lvl1pPr marL="0" indent="0">
              <a:buNone/>
              <a:defRPr sz="600" b="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10" name="Textplatzhalter 5">
            <a:extLst>
              <a:ext uri="{FF2B5EF4-FFF2-40B4-BE49-F238E27FC236}">
                <a16:creationId xmlns:a16="http://schemas.microsoft.com/office/drawing/2014/main" id="{A4B509B6-92C8-2942-B784-EA02344F8A1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00450" y="881063"/>
            <a:ext cx="5040000" cy="250825"/>
          </a:xfrm>
        </p:spPr>
        <p:txBody>
          <a:bodyPr lIns="0">
            <a:noAutofit/>
          </a:bodyPr>
          <a:lstStyle>
            <a:lvl1pPr marL="0" indent="0">
              <a:buNone/>
              <a:defRPr sz="2000" b="1" i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338F5D8E-4A5B-4045-BC2D-3468A49013A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600450" y="1414463"/>
            <a:ext cx="5040000" cy="2741612"/>
          </a:xfrm>
        </p:spPr>
        <p:txBody>
          <a:bodyPr lIns="0" tIns="0" rIns="0" bIns="0">
            <a:noAutofit/>
          </a:bodyPr>
          <a:lstStyle>
            <a:lvl1pPr marL="162000" indent="-162000">
              <a:lnSpc>
                <a:spcPct val="100000"/>
              </a:lnSpc>
              <a:spcBef>
                <a:spcPts val="600"/>
              </a:spcBef>
              <a:buClr>
                <a:srgbClr val="0084AC"/>
              </a:buClr>
              <a:buFont typeface="Arial" panose="020B0604020202020204" pitchFamily="34" charset="0"/>
              <a:buChar char="•"/>
              <a:defRPr sz="1600" b="0" i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indent="-162000">
              <a:spcBef>
                <a:spcPts val="600"/>
              </a:spcBef>
              <a:buClr>
                <a:srgbClr val="0084AC"/>
              </a:buClr>
              <a:defRPr sz="1200" b="0" i="1">
                <a:latin typeface="Calibri" panose="020F0502020204030204" pitchFamily="34" charset="0"/>
                <a:cs typeface="Calibri" panose="020F0502020204030204" pitchFamily="34" charset="0"/>
              </a:defRPr>
            </a:lvl2pPr>
          </a:lstStyle>
          <a:p>
            <a:pPr lvl="0"/>
            <a:r>
              <a:rPr lang="de-DE" dirty="0" smtClean="0"/>
              <a:t>Formatvorlagen des Textmasters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19508443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905">
          <p15:clr>
            <a:srgbClr val="FBAE40"/>
          </p15:clr>
        </p15:guide>
        <p15:guide id="2" pos="2268">
          <p15:clr>
            <a:srgbClr val="FBAE40"/>
          </p15:clr>
        </p15:guide>
        <p15:guide id="3" pos="4218">
          <p15:clr>
            <a:srgbClr val="FBAE40"/>
          </p15:clr>
        </p15:guide>
        <p15:guide id="4" pos="3878">
          <p15:clr>
            <a:srgbClr val="FBAE40"/>
          </p15:clr>
        </p15:guide>
        <p15:guide id="5" orient="horz" pos="713">
          <p15:clr>
            <a:srgbClr val="FBAE40"/>
          </p15:clr>
        </p15:guide>
        <p15:guide id="6" orient="horz" pos="2527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tadt_großes_BiId_Erklär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FA1AADC9-8CFB-2C4F-AC57-10CAA1F2C67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0"/>
            <a:ext cx="893763" cy="5149850"/>
          </a:xfrm>
          <a:prstGeom prst="rect">
            <a:avLst/>
          </a:prstGeom>
          <a:solidFill>
            <a:srgbClr val="0084AC"/>
          </a:solidFill>
          <a:ln>
            <a:noFill/>
          </a:ln>
          <a:extLst/>
        </p:spPr>
        <p:txBody>
          <a:bodyPr lIns="288000" tIns="288000" rIns="288000" bIns="288000" anchor="b"/>
          <a:lstStyle>
            <a:lvl1pPr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 Unicode MS" panose="020B0604020202020204" pitchFamily="34" charset="-128"/>
              </a:defRPr>
            </a:lvl1pPr>
            <a:lvl2pPr marL="358775" indent="-179388">
              <a:lnSpc>
                <a:spcPts val="2500"/>
              </a:lnSpc>
              <a:buClr>
                <a:srgbClr val="AFD923"/>
              </a:buClr>
              <a:buFont typeface="Symbol" pitchFamily="2" charset="2"/>
              <a:buChar char="-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6365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10937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15509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20081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lang="de-DE" altLang="de-DE" sz="1350" b="1" dirty="0">
              <a:solidFill>
                <a:srgbClr val="000000"/>
              </a:solidFill>
            </a:endParaRPr>
          </a:p>
        </p:txBody>
      </p:sp>
      <p:pic>
        <p:nvPicPr>
          <p:cNvPr id="8" name="Grafik 8">
            <a:extLst>
              <a:ext uri="{FF2B5EF4-FFF2-40B4-BE49-F238E27FC236}">
                <a16:creationId xmlns:a16="http://schemas.microsoft.com/office/drawing/2014/main" id="{981E0860-CF8C-5042-B1F2-44E2B5B479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4013" y="4603750"/>
            <a:ext cx="11176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4F4E8E38-66D9-D246-B3D2-1B3D20EAF94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634413" y="4849813"/>
            <a:ext cx="4556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E4B24F03-B5DB-6741-8BF2-4EA881293B89}" type="slidenum">
              <a:rPr lang="de-DE" altLang="de-DE" sz="1000" i="1" smtClean="0">
                <a:latin typeface="Calibri" panose="020F0502020204030204" pitchFamily="34" charset="0"/>
                <a:cs typeface="Calibri" panose="020F0502020204030204" pitchFamily="34" charset="0"/>
              </a:rPr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altLang="de-DE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Gerade Verbindung 9">
            <a:extLst>
              <a:ext uri="{FF2B5EF4-FFF2-40B4-BE49-F238E27FC236}">
                <a16:creationId xmlns:a16="http://schemas.microsoft.com/office/drawing/2014/main" id="{6B19E364-3F12-B74C-BEF2-B492B72D6145}"/>
              </a:ext>
            </a:extLst>
          </p:cNvPr>
          <p:cNvCxnSpPr>
            <a:cxnSpLocks/>
          </p:cNvCxnSpPr>
          <p:nvPr userDrawn="1"/>
        </p:nvCxnSpPr>
        <p:spPr>
          <a:xfrm>
            <a:off x="8772525" y="4840288"/>
            <a:ext cx="47942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9000" y="-1"/>
            <a:ext cx="8255000" cy="5143501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en-US" noProof="0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DF03455E-5910-A041-93A7-1A6A1C1391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31913" y="4624388"/>
            <a:ext cx="5364162" cy="379412"/>
          </a:xfrm>
        </p:spPr>
        <p:txBody>
          <a:bodyPr lIns="0" tIns="0" rIns="0" bIns="0"/>
          <a:lstStyle>
            <a:lvl1pPr marL="0" indent="0">
              <a:buNone/>
              <a:defRPr lang="de-DE" sz="1200" i="1" kern="1200" dirty="0" smtClean="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 Unicode MS" panose="020B0604020202020204" pitchFamily="34" charset="-128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16" name="Textplatzhalter 5">
            <a:extLst>
              <a:ext uri="{FF2B5EF4-FFF2-40B4-BE49-F238E27FC236}">
                <a16:creationId xmlns:a16="http://schemas.microsoft.com/office/drawing/2014/main" id="{E99EEC4C-8CB2-1644-B2B0-55AF4714E6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 rot="16200000">
            <a:off x="-1997605" y="2228058"/>
            <a:ext cx="5364162" cy="197378"/>
          </a:xfrm>
        </p:spPr>
        <p:txBody>
          <a:bodyPr lIns="0" tIns="0" rIns="0" bIns="0"/>
          <a:lstStyle>
            <a:lvl1pPr marL="0" indent="0">
              <a:buNone/>
              <a:defRPr lang="de-DE" sz="1200" i="1" kern="1200" dirty="0" smtClean="0">
                <a:solidFill>
                  <a:schemeClr val="bg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 Unicode MS" panose="020B0604020202020204" pitchFamily="34" charset="-128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17" name="Textplatzhalter 5">
            <a:extLst>
              <a:ext uri="{FF2B5EF4-FFF2-40B4-BE49-F238E27FC236}">
                <a16:creationId xmlns:a16="http://schemas.microsoft.com/office/drawing/2014/main" id="{F14B02D7-8BF1-7B44-A270-C0D9633A8D2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 rot="16200000">
            <a:off x="-2265229" y="2140083"/>
            <a:ext cx="5364162" cy="388671"/>
          </a:xfrm>
        </p:spPr>
        <p:txBody>
          <a:bodyPr lIns="0" tIns="0" rIns="0" bIns="0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600"/>
              </a:spcBef>
              <a:buClrTx/>
              <a:buFontTx/>
              <a:buNone/>
              <a:defRPr lang="de-DE" sz="2000" i="1" kern="1200" dirty="0">
                <a:solidFill>
                  <a:schemeClr val="bg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 Unicode MS" panose="020B0604020202020204" pitchFamily="34" charset="-128"/>
              </a:defRPr>
            </a:lvl1pPr>
          </a:lstStyle>
          <a:p>
            <a:pPr lvl="0"/>
            <a:r>
              <a:rPr lang="de-DE" dirty="0" smtClean="0"/>
              <a:t>Formatvorlagen des Textmasters bearbeiten</a:t>
            </a:r>
          </a:p>
        </p:txBody>
      </p:sp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8C398864-97EB-9A44-84C3-433D41C74B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6200000">
            <a:off x="262876" y="4316877"/>
            <a:ext cx="1454400" cy="198846"/>
          </a:xfrm>
        </p:spPr>
        <p:txBody>
          <a:bodyPr/>
          <a:lstStyle>
            <a:lvl1pPr marL="0" indent="0">
              <a:buNone/>
              <a:defRPr sz="600" b="0" i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147377111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905" userDrawn="1">
          <p15:clr>
            <a:srgbClr val="FBAE40"/>
          </p15:clr>
        </p15:guide>
        <p15:guide id="2" pos="2268" userDrawn="1">
          <p15:clr>
            <a:srgbClr val="FBAE40"/>
          </p15:clr>
        </p15:guide>
        <p15:guide id="3" orient="horz" pos="713" userDrawn="1">
          <p15:clr>
            <a:srgbClr val="FBAE40"/>
          </p15:clr>
        </p15:guide>
        <p15:guide id="4" orient="horz" pos="2527" userDrawn="1">
          <p15:clr>
            <a:srgbClr val="FBAE40"/>
          </p15:clr>
        </p15:guide>
        <p15:guide id="5" pos="3878" userDrawn="1">
          <p15:clr>
            <a:srgbClr val="FBAE40"/>
          </p15:clr>
        </p15:guide>
        <p15:guide id="6" pos="4218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tadt_groß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C13317B2-198E-2145-BFF9-1389F80EB2C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0"/>
            <a:ext cx="893763" cy="5149850"/>
          </a:xfrm>
          <a:prstGeom prst="rect">
            <a:avLst/>
          </a:prstGeom>
          <a:solidFill>
            <a:srgbClr val="0084AC"/>
          </a:solidFill>
          <a:ln>
            <a:noFill/>
          </a:ln>
          <a:extLst/>
        </p:spPr>
        <p:txBody>
          <a:bodyPr lIns="288000" tIns="288000" rIns="288000" bIns="288000" anchor="b"/>
          <a:lstStyle>
            <a:lvl1pPr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 Unicode MS" panose="020B0604020202020204" pitchFamily="34" charset="-128"/>
              </a:defRPr>
            </a:lvl1pPr>
            <a:lvl2pPr marL="358775" indent="-179388">
              <a:lnSpc>
                <a:spcPts val="2500"/>
              </a:lnSpc>
              <a:buClr>
                <a:srgbClr val="AFD923"/>
              </a:buClr>
              <a:buFont typeface="Symbol" pitchFamily="2" charset="2"/>
              <a:buChar char="-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6365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10937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15509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20081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lang="de-DE" altLang="de-DE" sz="1350" b="1" dirty="0">
              <a:solidFill>
                <a:srgbClr val="000000"/>
              </a:solidFill>
            </a:endParaRPr>
          </a:p>
        </p:txBody>
      </p:sp>
      <p:pic>
        <p:nvPicPr>
          <p:cNvPr id="7" name="Grafik 8">
            <a:extLst>
              <a:ext uri="{FF2B5EF4-FFF2-40B4-BE49-F238E27FC236}">
                <a16:creationId xmlns:a16="http://schemas.microsoft.com/office/drawing/2014/main" id="{9DB1CDDC-8C91-C040-B04C-B28356F8A1B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4013" y="4603750"/>
            <a:ext cx="11176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722" y="6349"/>
            <a:ext cx="8255000" cy="5143501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de-DE" noProof="0" dirty="0" smtClean="0"/>
              <a:t>Bild durch Klicken auf Symbol hinzufügen</a:t>
            </a:r>
            <a:endParaRPr lang="en-US" noProof="0" dirty="0"/>
          </a:p>
        </p:txBody>
      </p:sp>
      <p:sp>
        <p:nvSpPr>
          <p:cNvPr id="8" name="Textplatzhalter 5">
            <a:extLst>
              <a:ext uri="{FF2B5EF4-FFF2-40B4-BE49-F238E27FC236}">
                <a16:creationId xmlns:a16="http://schemas.microsoft.com/office/drawing/2014/main" id="{64F18657-F59B-7D40-BB65-27FD87C1A8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 rot="16200000">
            <a:off x="-2019695" y="2182418"/>
            <a:ext cx="5364162" cy="388671"/>
          </a:xfrm>
        </p:spPr>
        <p:txBody>
          <a:bodyPr lIns="0" tIns="0" rIns="0" bIns="0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600"/>
              </a:spcBef>
              <a:buClrTx/>
              <a:buFontTx/>
              <a:buNone/>
              <a:defRPr lang="de-DE" sz="2000" i="1" kern="1200" dirty="0">
                <a:solidFill>
                  <a:schemeClr val="bg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 Unicode MS" panose="020B0604020202020204" pitchFamily="34" charset="-128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BA3E3392-14BF-0A44-8A1D-0F25641C75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6200000">
            <a:off x="8317377" y="4316877"/>
            <a:ext cx="1454400" cy="198846"/>
          </a:xfrm>
        </p:spPr>
        <p:txBody>
          <a:bodyPr/>
          <a:lstStyle>
            <a:lvl1pPr marL="0" indent="0">
              <a:buNone/>
              <a:defRPr sz="600" b="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111074338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905" userDrawn="1">
          <p15:clr>
            <a:srgbClr val="FBAE40"/>
          </p15:clr>
        </p15:guide>
        <p15:guide id="2" pos="2268" userDrawn="1">
          <p15:clr>
            <a:srgbClr val="FBAE40"/>
          </p15:clr>
        </p15:guide>
        <p15:guide id="3" pos="4218" userDrawn="1">
          <p15:clr>
            <a:srgbClr val="FBAE40"/>
          </p15:clr>
        </p15:guide>
        <p15:guide id="4" pos="3878" userDrawn="1">
          <p15:clr>
            <a:srgbClr val="FBAE40"/>
          </p15:clr>
        </p15:guide>
        <p15:guide id="5" orient="horz" pos="713" userDrawn="1">
          <p15:clr>
            <a:srgbClr val="FBAE40"/>
          </p15:clr>
        </p15:guide>
        <p15:guide id="6" orient="horz" pos="2527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tadt_groß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C13317B2-198E-2145-BFF9-1389F80EB2C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0"/>
            <a:ext cx="893763" cy="5149850"/>
          </a:xfrm>
          <a:prstGeom prst="rect">
            <a:avLst/>
          </a:prstGeom>
          <a:solidFill>
            <a:srgbClr val="0084AC"/>
          </a:solidFill>
          <a:ln>
            <a:noFill/>
          </a:ln>
          <a:extLst/>
        </p:spPr>
        <p:txBody>
          <a:bodyPr lIns="288000" tIns="288000" rIns="288000" bIns="288000" anchor="b"/>
          <a:lstStyle>
            <a:lvl1pPr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 Unicode MS" panose="020B0604020202020204" pitchFamily="34" charset="-128"/>
              </a:defRPr>
            </a:lvl1pPr>
            <a:lvl2pPr marL="358775" indent="-179388">
              <a:lnSpc>
                <a:spcPts val="2500"/>
              </a:lnSpc>
              <a:buClr>
                <a:srgbClr val="AFD923"/>
              </a:buClr>
              <a:buFont typeface="Symbol" pitchFamily="2" charset="2"/>
              <a:buChar char="-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179388" indent="-179388">
              <a:lnSpc>
                <a:spcPts val="2500"/>
              </a:lnSpc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6365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10937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15509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2008188" indent="-179388" defTabSz="4572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AFD923"/>
              </a:buClr>
              <a:buFont typeface="Wingdings" pitchFamily="2" charset="2"/>
              <a:buChar char="§"/>
              <a:defRPr>
                <a:solidFill>
                  <a:srgbClr val="6F6F63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lang="de-DE" altLang="de-DE" sz="1350" b="1" dirty="0">
              <a:solidFill>
                <a:srgbClr val="000000"/>
              </a:solidFill>
            </a:endParaRPr>
          </a:p>
        </p:txBody>
      </p:sp>
      <p:pic>
        <p:nvPicPr>
          <p:cNvPr id="7" name="Grafik 8">
            <a:extLst>
              <a:ext uri="{FF2B5EF4-FFF2-40B4-BE49-F238E27FC236}">
                <a16:creationId xmlns:a16="http://schemas.microsoft.com/office/drawing/2014/main" id="{9DB1CDDC-8C91-C040-B04C-B28356F8A1B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4013" y="4603750"/>
            <a:ext cx="11176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platzhalter 5">
            <a:extLst>
              <a:ext uri="{FF2B5EF4-FFF2-40B4-BE49-F238E27FC236}">
                <a16:creationId xmlns:a16="http://schemas.microsoft.com/office/drawing/2014/main" id="{64F18657-F59B-7D40-BB65-27FD87C1A88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-2019695" y="2182418"/>
            <a:ext cx="5364162" cy="388671"/>
          </a:xfrm>
        </p:spPr>
        <p:txBody>
          <a:bodyPr lIns="0" tIns="0" rIns="0" bIns="0">
            <a:noAutofit/>
          </a:bodyPr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600"/>
              </a:spcBef>
              <a:buClrTx/>
              <a:buFontTx/>
              <a:buNone/>
              <a:defRPr lang="de-DE" sz="2800" i="1" kern="1200" dirty="0">
                <a:solidFill>
                  <a:schemeClr val="bg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 Unicode MS" panose="020B0604020202020204" pitchFamily="34" charset="-128"/>
              </a:defRPr>
            </a:lvl1pPr>
          </a:lstStyle>
          <a:p>
            <a:pPr lvl="0"/>
            <a:r>
              <a:rPr lang="de-DE" dirty="0" smtClean="0"/>
              <a:t>FOLIENTEXT ALTERNATIV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BA3E3392-14BF-0A44-8A1D-0F25641C75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6200000">
            <a:off x="8317377" y="4316877"/>
            <a:ext cx="1454400" cy="198846"/>
          </a:xfrm>
        </p:spPr>
        <p:txBody>
          <a:bodyPr/>
          <a:lstStyle>
            <a:lvl1pPr marL="0" indent="0">
              <a:buNone/>
              <a:defRPr sz="600" b="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7821850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905">
          <p15:clr>
            <a:srgbClr val="FBAE40"/>
          </p15:clr>
        </p15:guide>
        <p15:guide id="2" pos="2268">
          <p15:clr>
            <a:srgbClr val="FBAE40"/>
          </p15:clr>
        </p15:guide>
        <p15:guide id="3" pos="4218">
          <p15:clr>
            <a:srgbClr val="FBAE40"/>
          </p15:clr>
        </p15:guide>
        <p15:guide id="4" pos="3878">
          <p15:clr>
            <a:srgbClr val="FBAE40"/>
          </p15:clr>
        </p15:guide>
        <p15:guide id="5" orient="horz" pos="713">
          <p15:clr>
            <a:srgbClr val="FBAE40"/>
          </p15:clr>
        </p15:guide>
        <p15:guide id="6" orient="horz" pos="2527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tadt_großes_Bild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C72D9353-1DEF-6745-8A22-570A2B3E553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634413" y="4849813"/>
            <a:ext cx="4556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0825BF32-6A94-AF4D-8B8E-482C16BFB49D}" type="slidenum">
              <a:rPr lang="de-DE" altLang="de-DE" sz="1000" i="1" smtClean="0">
                <a:latin typeface="Calibri" panose="020F0502020204030204" pitchFamily="34" charset="0"/>
                <a:cs typeface="Calibri" panose="020F0502020204030204" pitchFamily="34" charset="0"/>
              </a:rPr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altLang="de-DE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8" name="Gerade Verbindung 7">
            <a:extLst>
              <a:ext uri="{FF2B5EF4-FFF2-40B4-BE49-F238E27FC236}">
                <a16:creationId xmlns:a16="http://schemas.microsoft.com/office/drawing/2014/main" id="{CEFA3292-3D0D-7C47-ABDD-C5126A251C44}"/>
              </a:ext>
            </a:extLst>
          </p:cNvPr>
          <p:cNvCxnSpPr>
            <a:cxnSpLocks/>
          </p:cNvCxnSpPr>
          <p:nvPr userDrawn="1"/>
        </p:nvCxnSpPr>
        <p:spPr>
          <a:xfrm>
            <a:off x="8772525" y="4840288"/>
            <a:ext cx="47942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2C4F5D01-164E-664B-8051-A573018368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6156325" cy="5143500"/>
          </a:xfrm>
        </p:spPr>
        <p:txBody>
          <a:bodyPr rtlCol="0">
            <a:normAutofit/>
          </a:bodyPr>
          <a:lstStyle/>
          <a:p>
            <a:pPr lvl="0"/>
            <a:r>
              <a:rPr lang="de-DE" noProof="0" smtClean="0"/>
              <a:t>Bild durch Klicken auf Symbol hinzufügen</a:t>
            </a:r>
            <a:endParaRPr lang="de-DE" noProof="0"/>
          </a:p>
        </p:txBody>
      </p:sp>
      <p:sp>
        <p:nvSpPr>
          <p:cNvPr id="5" name="Textplatzhalter 3">
            <a:extLst>
              <a:ext uri="{FF2B5EF4-FFF2-40B4-BE49-F238E27FC236}">
                <a16:creationId xmlns:a16="http://schemas.microsoft.com/office/drawing/2014/main" id="{9F20FFFB-D759-2D4A-8D49-A8D7320BE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96075" y="1420813"/>
            <a:ext cx="2160000" cy="2735262"/>
          </a:xfrm>
        </p:spPr>
        <p:txBody>
          <a:bodyPr lIns="0" rIns="0">
            <a:noAutofit/>
          </a:bodyPr>
          <a:lstStyle>
            <a:lvl1pPr marL="171450" indent="-171450">
              <a:lnSpc>
                <a:spcPct val="100000"/>
              </a:lnSpc>
              <a:spcBef>
                <a:spcPts val="600"/>
              </a:spcBef>
              <a:buClr>
                <a:srgbClr val="0084AC"/>
              </a:buClr>
              <a:buFont typeface="Arial" panose="020B0604020202020204" pitchFamily="34" charset="0"/>
              <a:buChar char="•"/>
              <a:defRPr lang="de-DE" sz="1600" i="1" kern="1200" dirty="0" smtClean="0">
                <a:solidFill>
                  <a:schemeClr val="tx1"/>
                </a:solidFill>
                <a:latin typeface="+mn-lt"/>
                <a:ea typeface="+mn-ea"/>
                <a:cs typeface="Arial Unicode MS" panose="020B0604020202020204" pitchFamily="34" charset="-128"/>
              </a:defRPr>
            </a:lvl1pPr>
            <a:lvl2pPr marL="514350" indent="-171450">
              <a:lnSpc>
                <a:spcPct val="100000"/>
              </a:lnSpc>
              <a:spcBef>
                <a:spcPts val="600"/>
              </a:spcBef>
              <a:buClr>
                <a:srgbClr val="65A73E"/>
              </a:buClr>
              <a:buFont typeface="Arial" panose="020B0604020202020204" pitchFamily="34" charset="0"/>
              <a:buChar char="•"/>
              <a:defRPr lang="de-DE" sz="1200" i="1" kern="1200" dirty="0">
                <a:solidFill>
                  <a:schemeClr val="tx1"/>
                </a:solidFill>
                <a:latin typeface="+mn-lt"/>
                <a:ea typeface="+mn-ea"/>
                <a:cs typeface="Arial Unicode MS" panose="020B0604020202020204" pitchFamily="34" charset="-128"/>
              </a:defRPr>
            </a:lvl2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7" name="Textplatzhalter 5">
            <a:extLst>
              <a:ext uri="{FF2B5EF4-FFF2-40B4-BE49-F238E27FC236}">
                <a16:creationId xmlns:a16="http://schemas.microsoft.com/office/drawing/2014/main" id="{D6A38DF3-752D-4640-8858-7E8662CE545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96075" y="897997"/>
            <a:ext cx="2193926" cy="250825"/>
          </a:xfrm>
        </p:spPr>
        <p:txBody>
          <a:bodyPr lIns="0" t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2000" b="1" i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E768DA3D-F2D8-9F49-9BE2-62042D47DA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6200000">
            <a:off x="-627777" y="4316877"/>
            <a:ext cx="1454400" cy="198846"/>
          </a:xfrm>
        </p:spPr>
        <p:txBody>
          <a:bodyPr/>
          <a:lstStyle>
            <a:lvl1pPr marL="0" indent="0">
              <a:buNone/>
              <a:defRPr sz="600" b="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35390228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905" userDrawn="1">
          <p15:clr>
            <a:srgbClr val="FBAE40"/>
          </p15:clr>
        </p15:guide>
        <p15:guide id="2" orient="horz" pos="713" userDrawn="1">
          <p15:clr>
            <a:srgbClr val="FBAE40"/>
          </p15:clr>
        </p15:guide>
        <p15:guide id="3" pos="2268" userDrawn="1">
          <p15:clr>
            <a:srgbClr val="FBAE40"/>
          </p15:clr>
        </p15:guide>
        <p15:guide id="4" pos="4218" userDrawn="1">
          <p15:clr>
            <a:srgbClr val="FBAE40"/>
          </p15:clr>
        </p15:guide>
        <p15:guide id="5" pos="3878" userDrawn="1">
          <p15:clr>
            <a:srgbClr val="FBAE40"/>
          </p15:clr>
        </p15:guide>
        <p15:guide id="6" orient="horz" pos="2527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AF728E9-B264-4F48-B7F9-01940C1542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Mastertitelformat bearbeiten</a:t>
            </a:r>
            <a:endParaRPr lang="en-US" altLang="de-DE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410F37E-297F-564A-BB76-EC584ECC12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Mastertextformat bearbeiten
Zweite Ebene
Dritte Ebene
Vierte Ebene
Fünfte Ebene</a:t>
            </a:r>
            <a:endParaRPr lang="en-US" alt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2B0E8E-49AD-5240-8DD5-F9B64D74B9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B4767CB-7404-0642-B176-6ABCD7F13E5A}" type="datetimeFigureOut">
              <a:rPr lang="de-DE"/>
              <a:pPr>
                <a:defRPr/>
              </a:pPr>
              <a:t>13.12.2023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C1EC3-18D0-5D46-B150-2AC9C6FF2A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5445A2-DFF8-D94F-9826-67C0836189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B80B89E-335A-104A-A7A1-2341DF80610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6" r:id="rId5"/>
    <p:sldLayoutId id="2147483732" r:id="rId6"/>
    <p:sldLayoutId id="2147483733" r:id="rId7"/>
    <p:sldLayoutId id="2147483737" r:id="rId8"/>
    <p:sldLayoutId id="2147483734" r:id="rId9"/>
    <p:sldLayoutId id="2147483735" r:id="rId10"/>
    <p:sldLayoutId id="2147483739" r:id="rId11"/>
  </p:sldLayoutIdLst>
  <p:txStyles>
    <p:titleStyle>
      <a:lvl1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10" Type="http://schemas.openxmlformats.org/officeDocument/2006/relationships/image" Target="../media/image12.png"/><Relationship Id="rId4" Type="http://schemas.openxmlformats.org/officeDocument/2006/relationships/chart" Target="../charts/chart6.xml"/><Relationship Id="rId9" Type="http://schemas.microsoft.com/office/2014/relationships/chartEx" Target="../charts/chartEx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chart" Target="../charts/char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6">
            <a:extLst>
              <a:ext uri="{FF2B5EF4-FFF2-40B4-BE49-F238E27FC236}">
                <a16:creationId xmlns:a16="http://schemas.microsoft.com/office/drawing/2014/main" id="{FECB9912-8175-B045-9CF6-E2F6EC0AA02D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24188" y="0"/>
            <a:ext cx="6119812" cy="5143500"/>
          </a:xfrm>
          <a:noFill/>
        </p:spPr>
      </p:pic>
      <p:sp>
        <p:nvSpPr>
          <p:cNvPr id="20483" name="Titel 23">
            <a:extLst>
              <a:ext uri="{FF2B5EF4-FFF2-40B4-BE49-F238E27FC236}">
                <a16:creationId xmlns:a16="http://schemas.microsoft.com/office/drawing/2014/main" id="{526C844A-34BC-4B42-8981-1645D1D5EC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7597" y="3141684"/>
            <a:ext cx="2613228" cy="14382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de-DE" altLang="de-DE" sz="2800" i="0" dirty="0" smtClean="0"/>
              <a:t>Budget</a:t>
            </a:r>
            <a:r>
              <a:rPr lang="de-DE" altLang="de-DE" sz="2800" i="0" cap="small" dirty="0" smtClean="0"/>
              <a:t> 2024</a:t>
            </a:r>
            <a:r>
              <a:rPr lang="de-DE" altLang="de-DE" cap="small" dirty="0" smtClean="0"/>
              <a:t/>
            </a:r>
            <a:br>
              <a:rPr lang="de-DE" altLang="de-DE" cap="small" dirty="0" smtClean="0"/>
            </a:br>
            <a:r>
              <a:rPr lang="de-DE" altLang="de-DE" cap="small" dirty="0"/>
              <a:t/>
            </a:r>
            <a:br>
              <a:rPr lang="de-DE" altLang="de-DE" cap="small" dirty="0"/>
            </a:br>
            <a:r>
              <a:rPr lang="de-DE" altLang="de-DE" cap="small" dirty="0" smtClean="0"/>
              <a:t/>
            </a:r>
            <a:br>
              <a:rPr lang="de-DE" altLang="de-DE" cap="small" dirty="0" smtClean="0"/>
            </a:br>
            <a:endParaRPr lang="de-DE" altLang="de-DE" sz="1400" cap="small" dirty="0"/>
          </a:p>
        </p:txBody>
      </p:sp>
      <p:sp>
        <p:nvSpPr>
          <p:cNvPr id="20485" name="Textplatzhalter 17">
            <a:extLst>
              <a:ext uri="{FF2B5EF4-FFF2-40B4-BE49-F238E27FC236}">
                <a16:creationId xmlns:a16="http://schemas.microsoft.com/office/drawing/2014/main" id="{135B287B-472F-614B-AA4C-850E018B2A69}"/>
              </a:ext>
            </a:extLst>
          </p:cNvPr>
          <p:cNvSpPr>
            <a:spLocks noGrp="1" noChangeArrowheads="1"/>
          </p:cNvSpPr>
          <p:nvPr>
            <p:ph type="body" sz="half" idx="10"/>
          </p:nvPr>
        </p:nvSpPr>
        <p:spPr>
          <a:xfrm>
            <a:off x="267597" y="3860822"/>
            <a:ext cx="2493963" cy="366713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Gemeinderatssitzung</a:t>
            </a:r>
            <a:r>
              <a:rPr altLang="de-DE" dirty="0"/>
              <a:t/>
            </a:r>
            <a:br>
              <a:rPr altLang="de-DE" dirty="0"/>
            </a:br>
            <a:r>
              <a:rPr altLang="de-DE" dirty="0" smtClean="0"/>
              <a:t>14. Dezember 2023</a:t>
            </a:r>
            <a:endParaRPr altLang="de-DE" dirty="0"/>
          </a:p>
          <a:p>
            <a:pPr eaLnBrk="1" hangingPunct="1"/>
            <a:endParaRPr altLang="de-DE" dirty="0"/>
          </a:p>
        </p:txBody>
      </p:sp>
      <p:sp>
        <p:nvSpPr>
          <p:cNvPr id="20487" name="Textplatzhalter 2">
            <a:extLst>
              <a:ext uri="{FF2B5EF4-FFF2-40B4-BE49-F238E27FC236}">
                <a16:creationId xmlns:a16="http://schemas.microsoft.com/office/drawing/2014/main" id="{C38866D8-0016-A241-ABAB-4ABBE5E4FEE5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>
          <a:xfrm rot="16200000">
            <a:off x="8317710" y="5174360"/>
            <a:ext cx="1454150" cy="198437"/>
          </a:xfrm>
        </p:spPr>
        <p:txBody>
          <a:bodyPr/>
          <a:lstStyle/>
          <a:p>
            <a:pPr algn="r" eaLnBrk="1" hangingPunct="1"/>
            <a:r>
              <a:rPr lang="de-DE" altLang="de-DE" sz="500" dirty="0" smtClean="0">
                <a:solidFill>
                  <a:schemeClr val="tx1"/>
                </a:solidFill>
              </a:rPr>
              <a:t>Foto Fischer</a:t>
            </a:r>
            <a:endParaRPr lang="de-DE" altLang="de-DE" sz="500" dirty="0">
              <a:solidFill>
                <a:schemeClr val="tx1"/>
              </a:solidFill>
            </a:endParaRPr>
          </a:p>
        </p:txBody>
      </p:sp>
      <p:sp>
        <p:nvSpPr>
          <p:cNvPr id="7" name="Titel 23">
            <a:extLst>
              <a:ext uri="{FF2B5EF4-FFF2-40B4-BE49-F238E27FC236}">
                <a16:creationId xmlns:a16="http://schemas.microsoft.com/office/drawing/2014/main" id="{526C844A-34BC-4B42-8981-1645D1D5EC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5395" y="374430"/>
            <a:ext cx="6150171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algn="l" defTabSz="685800" rtl="0" eaLnBrk="1" fontAlgn="base" latinLnBrk="0" hangingPunct="1">
              <a:lnSpc>
                <a:spcPts val="3538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lang="en-US" sz="3000" i="1" kern="1200" dirty="0">
                <a:solidFill>
                  <a:schemeClr val="bg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 Unicode MS" panose="020B0604020202020204" pitchFamily="34" charset="-128"/>
              </a:defRPr>
            </a:lvl1pPr>
            <a:lvl2pPr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r"/>
            <a:r>
              <a:rPr lang="de-DE" altLang="de-DE" sz="4000" i="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Beständigkeit </a:t>
            </a:r>
          </a:p>
          <a:p>
            <a:pPr algn="r"/>
            <a:r>
              <a:rPr lang="de-DE" altLang="de-DE" sz="3200" i="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&amp; </a:t>
            </a:r>
            <a:r>
              <a:rPr lang="de-DE" altLang="de-DE" sz="4000" i="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Zuverlässigkeit</a:t>
            </a:r>
          </a:p>
          <a:p>
            <a:pPr algn="r"/>
            <a:r>
              <a:rPr lang="de-DE" altLang="de-DE" sz="3200" i="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i</a:t>
            </a:r>
            <a:r>
              <a:rPr lang="de-DE" altLang="de-DE" sz="3200" i="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n turbulenten Zeiten</a:t>
            </a:r>
            <a:endParaRPr lang="de-DE" altLang="de-DE" sz="105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4632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3"/>
          <p:cNvSpPr txBox="1">
            <a:spLocks/>
          </p:cNvSpPr>
          <p:nvPr/>
        </p:nvSpPr>
        <p:spPr bwMode="auto">
          <a:xfrm>
            <a:off x="228598" y="233020"/>
            <a:ext cx="2520000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685800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1" kern="12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143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800" b="1" i="0" dirty="0" smtClean="0"/>
              <a:t>Kennzahlen</a:t>
            </a:r>
            <a:r>
              <a:rPr lang="de-DE" sz="3500" i="0" dirty="0" smtClean="0"/>
              <a:t/>
            </a:r>
            <a:br>
              <a:rPr lang="de-DE" sz="3500" i="0" dirty="0" smtClean="0"/>
            </a:br>
            <a:r>
              <a:rPr lang="de-DE" sz="3500" i="0" dirty="0" smtClean="0"/>
              <a:t>Operative Ausgaben</a:t>
            </a:r>
          </a:p>
          <a:p>
            <a:r>
              <a:rPr lang="de-DE" sz="1800" i="0" dirty="0"/>
              <a:t>(</a:t>
            </a:r>
            <a:r>
              <a:rPr lang="de-DE" sz="1800" i="0" dirty="0" smtClean="0"/>
              <a:t>Nicht-LCF-Bereich)</a:t>
            </a:r>
          </a:p>
        </p:txBody>
      </p:sp>
      <p:graphicFrame>
        <p:nvGraphicFramePr>
          <p:cNvPr id="13" name="Diagramm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8717260"/>
              </p:ext>
            </p:extLst>
          </p:nvPr>
        </p:nvGraphicFramePr>
        <p:xfrm>
          <a:off x="3455581" y="360208"/>
          <a:ext cx="4976038" cy="29856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Diagramm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5904306"/>
              </p:ext>
            </p:extLst>
          </p:nvPr>
        </p:nvGraphicFramePr>
        <p:xfrm>
          <a:off x="3455581" y="341897"/>
          <a:ext cx="5178056" cy="3220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feld 1"/>
          <p:cNvSpPr txBox="1"/>
          <p:nvPr/>
        </p:nvSpPr>
        <p:spPr>
          <a:xfrm>
            <a:off x="10633" y="3968328"/>
            <a:ext cx="37851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>
                <a:solidFill>
                  <a:schemeClr val="bg1"/>
                </a:solidFill>
              </a:rPr>
              <a:t>Summe: 890 Mio.€</a:t>
            </a:r>
          </a:p>
          <a:p>
            <a:r>
              <a:rPr lang="de-DE" sz="1600" dirty="0" smtClean="0">
                <a:solidFill>
                  <a:schemeClr val="bg1"/>
                </a:solidFill>
              </a:rPr>
              <a:t>Summe NVA23: 812 Mio. </a:t>
            </a:r>
            <a:r>
              <a:rPr lang="de-DE" sz="1600" dirty="0">
                <a:solidFill>
                  <a:schemeClr val="bg1"/>
                </a:solidFill>
              </a:rPr>
              <a:t>€</a:t>
            </a:r>
            <a:endParaRPr lang="de-DE" sz="1600" dirty="0" smtClean="0">
              <a:solidFill>
                <a:schemeClr val="bg1"/>
              </a:solidFill>
            </a:endParaRPr>
          </a:p>
          <a:p>
            <a:r>
              <a:rPr lang="de-DE" sz="1600" dirty="0" smtClean="0">
                <a:solidFill>
                  <a:schemeClr val="bg1"/>
                </a:solidFill>
              </a:rPr>
              <a:t>Wachstum: +9,6%</a:t>
            </a:r>
            <a:endParaRPr lang="de-DE" sz="1600" dirty="0">
              <a:solidFill>
                <a:schemeClr val="bg1"/>
              </a:solidFill>
            </a:endParaRPr>
          </a:p>
        </p:txBody>
      </p:sp>
      <p:graphicFrame>
        <p:nvGraphicFramePr>
          <p:cNvPr id="7" name="Diagramm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7938182"/>
              </p:ext>
            </p:extLst>
          </p:nvPr>
        </p:nvGraphicFramePr>
        <p:xfrm>
          <a:off x="2929353" y="724669"/>
          <a:ext cx="6680007" cy="3943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Flussdiagramm: Verbinder 7"/>
          <p:cNvSpPr/>
          <p:nvPr/>
        </p:nvSpPr>
        <p:spPr>
          <a:xfrm>
            <a:off x="5863183" y="2308829"/>
            <a:ext cx="812345" cy="763360"/>
          </a:xfrm>
          <a:prstGeom prst="flowChartConnector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890  Mio.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83839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3"/>
          <p:cNvSpPr txBox="1">
            <a:spLocks/>
          </p:cNvSpPr>
          <p:nvPr/>
        </p:nvSpPr>
        <p:spPr bwMode="auto">
          <a:xfrm>
            <a:off x="228598" y="233020"/>
            <a:ext cx="2520000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685800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1" kern="12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143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800" b="1" i="0" dirty="0" smtClean="0"/>
              <a:t>Kennzahlen</a:t>
            </a:r>
            <a:r>
              <a:rPr lang="de-DE" sz="3500" i="0" dirty="0" smtClean="0"/>
              <a:t/>
            </a:r>
            <a:br>
              <a:rPr lang="de-DE" sz="3500" i="0" dirty="0" smtClean="0"/>
            </a:br>
            <a:r>
              <a:rPr lang="de-DE" sz="3500" i="0" dirty="0" smtClean="0"/>
              <a:t>Laufender Cashflow </a:t>
            </a:r>
            <a:r>
              <a:rPr lang="de-DE" sz="2400" i="0" dirty="0" smtClean="0"/>
              <a:t>(LCF)</a:t>
            </a:r>
          </a:p>
        </p:txBody>
      </p:sp>
      <p:graphicFrame>
        <p:nvGraphicFramePr>
          <p:cNvPr id="13" name="Diagramm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8717260"/>
              </p:ext>
            </p:extLst>
          </p:nvPr>
        </p:nvGraphicFramePr>
        <p:xfrm>
          <a:off x="3455581" y="360208"/>
          <a:ext cx="4976038" cy="29856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Diagramm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5904306"/>
              </p:ext>
            </p:extLst>
          </p:nvPr>
        </p:nvGraphicFramePr>
        <p:xfrm>
          <a:off x="3455581" y="341897"/>
          <a:ext cx="5178056" cy="3220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Textfeld 1"/>
          <p:cNvSpPr txBox="1"/>
          <p:nvPr/>
        </p:nvSpPr>
        <p:spPr>
          <a:xfrm>
            <a:off x="85061" y="3889315"/>
            <a:ext cx="37851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>
                <a:solidFill>
                  <a:schemeClr val="bg1"/>
                </a:solidFill>
              </a:rPr>
              <a:t>Summe: 196 Mio.€</a:t>
            </a:r>
            <a:br>
              <a:rPr lang="de-DE" sz="2800" dirty="0" smtClean="0">
                <a:solidFill>
                  <a:schemeClr val="bg1"/>
                </a:solidFill>
              </a:rPr>
            </a:br>
            <a:r>
              <a:rPr lang="de-DE" sz="1600" dirty="0" smtClean="0">
                <a:solidFill>
                  <a:schemeClr val="bg1"/>
                </a:solidFill>
              </a:rPr>
              <a:t>Summe NVA23: 171 Mio. €</a:t>
            </a:r>
          </a:p>
          <a:p>
            <a:r>
              <a:rPr lang="de-DE" sz="1600" dirty="0" smtClean="0">
                <a:solidFill>
                  <a:schemeClr val="bg1"/>
                </a:solidFill>
              </a:rPr>
              <a:t>Wachstum: +14%</a:t>
            </a:r>
            <a:endParaRPr lang="de-DE" sz="1600" dirty="0">
              <a:solidFill>
                <a:schemeClr val="bg1"/>
              </a:solidFill>
            </a:endParaRPr>
          </a:p>
        </p:txBody>
      </p:sp>
      <p:graphicFrame>
        <p:nvGraphicFramePr>
          <p:cNvPr id="7" name="Diagramm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9387829"/>
              </p:ext>
            </p:extLst>
          </p:nvPr>
        </p:nvGraphicFramePr>
        <p:xfrm>
          <a:off x="3083441" y="360207"/>
          <a:ext cx="5550195" cy="32761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9" name="Flussdiagramm: Verbinder 8"/>
          <p:cNvSpPr/>
          <p:nvPr/>
        </p:nvSpPr>
        <p:spPr>
          <a:xfrm>
            <a:off x="5388795" y="1902394"/>
            <a:ext cx="1361286" cy="1291974"/>
          </a:xfrm>
          <a:prstGeom prst="flowChartConnector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 smtClean="0"/>
              <a:t>196 Mio</a:t>
            </a:r>
            <a:r>
              <a:rPr lang="de-DE" b="1" dirty="0" smtClean="0"/>
              <a:t>.</a:t>
            </a:r>
            <a:endParaRPr lang="de-DE" b="1" dirty="0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2954827"/>
              </p:ext>
            </p:extLst>
          </p:nvPr>
        </p:nvGraphicFramePr>
        <p:xfrm>
          <a:off x="65724" y="2067698"/>
          <a:ext cx="2891665" cy="16583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Arbeitsblatt" r:id="rId7" imgW="3543177" imgH="2032175" progId="Excel.Sheet.12">
                  <p:embed/>
                </p:oleObj>
              </mc:Choice>
              <mc:Fallback>
                <p:oleObj name="Arbeitsblatt" r:id="rId7" imgW="3543177" imgH="203217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724" y="2067698"/>
                        <a:ext cx="2891665" cy="16583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11" name="Diagramm 10"/>
              <p:cNvGraphicFramePr/>
              <p:nvPr>
                <p:extLst>
                  <p:ext uri="{D42A27DB-BD31-4B8C-83A1-F6EECF244321}">
                    <p14:modId xmlns:p14="http://schemas.microsoft.com/office/powerpoint/2010/main" val="2071437106"/>
                  </p:ext>
                </p:extLst>
              </p:nvPr>
            </p:nvGraphicFramePr>
            <p:xfrm>
              <a:off x="2056033" y="-38958"/>
              <a:ext cx="8037201" cy="5182458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9"/>
              </a:graphicData>
            </a:graphic>
          </p:graphicFrame>
        </mc:Choice>
        <mc:Fallback xmlns="">
          <p:pic>
            <p:nvPicPr>
              <p:cNvPr id="11" name="Diagramm 10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056033" y="-38958"/>
                <a:ext cx="8037201" cy="5182458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6910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3"/>
          <p:cNvSpPr txBox="1">
            <a:spLocks/>
          </p:cNvSpPr>
          <p:nvPr/>
        </p:nvSpPr>
        <p:spPr bwMode="auto">
          <a:xfrm>
            <a:off x="228598" y="233020"/>
            <a:ext cx="2520000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685800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1" kern="12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143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800" b="1" i="0" dirty="0" smtClean="0"/>
              <a:t>Kennzahlen</a:t>
            </a:r>
            <a:r>
              <a:rPr lang="de-DE" sz="3500" i="0" dirty="0" smtClean="0"/>
              <a:t/>
            </a:r>
            <a:br>
              <a:rPr lang="de-DE" sz="3500" i="0" dirty="0" smtClean="0"/>
            </a:br>
            <a:r>
              <a:rPr lang="de-DE" sz="3500" i="0" dirty="0" smtClean="0"/>
              <a:t>Operativer Saldo und</a:t>
            </a:r>
            <a:br>
              <a:rPr lang="de-DE" sz="3500" i="0" dirty="0" smtClean="0"/>
            </a:br>
            <a:r>
              <a:rPr lang="de-DE" sz="3500" i="0" dirty="0" smtClean="0"/>
              <a:t>EBITDA</a:t>
            </a:r>
          </a:p>
        </p:txBody>
      </p:sp>
      <p:graphicFrame>
        <p:nvGraphicFramePr>
          <p:cNvPr id="13" name="Diagramm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8717260"/>
              </p:ext>
            </p:extLst>
          </p:nvPr>
        </p:nvGraphicFramePr>
        <p:xfrm>
          <a:off x="3455581" y="360208"/>
          <a:ext cx="4976038" cy="29856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967886"/>
              </p:ext>
            </p:extLst>
          </p:nvPr>
        </p:nvGraphicFramePr>
        <p:xfrm>
          <a:off x="3509712" y="788277"/>
          <a:ext cx="5099360" cy="2437736"/>
        </p:xfrm>
        <a:graphic>
          <a:graphicData uri="http://schemas.openxmlformats.org/drawingml/2006/table">
            <a:tbl>
              <a:tblPr/>
              <a:tblGrid>
                <a:gridCol w="3593836">
                  <a:extLst>
                    <a:ext uri="{9D8B030D-6E8A-4147-A177-3AD203B41FA5}">
                      <a16:colId xmlns:a16="http://schemas.microsoft.com/office/drawing/2014/main" val="3895020677"/>
                    </a:ext>
                  </a:extLst>
                </a:gridCol>
                <a:gridCol w="1505524">
                  <a:extLst>
                    <a:ext uri="{9D8B030D-6E8A-4147-A177-3AD203B41FA5}">
                      <a16:colId xmlns:a16="http://schemas.microsoft.com/office/drawing/2014/main" val="3974300612"/>
                    </a:ext>
                  </a:extLst>
                </a:gridCol>
              </a:tblGrid>
              <a:tr h="306833"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Laufender Cashflow </a:t>
                      </a:r>
                    </a:p>
                  </a:txBody>
                  <a:tcPr marL="7465" marR="7465" marT="7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-196.067.300</a:t>
                      </a:r>
                    </a:p>
                  </a:txBody>
                  <a:tcPr marL="7465" marR="7465" marT="7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8746823"/>
                  </a:ext>
                </a:extLst>
              </a:tr>
              <a:tr h="306833"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Operative Einnahmen</a:t>
                      </a:r>
                    </a:p>
                  </a:txBody>
                  <a:tcPr marL="7465" marR="7465" marT="7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1.078.748.500</a:t>
                      </a:r>
                    </a:p>
                  </a:txBody>
                  <a:tcPr marL="7465" marR="7465" marT="7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2549465"/>
                  </a:ext>
                </a:extLst>
              </a:tr>
              <a:tr h="306833"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Operative Ausgaben</a:t>
                      </a:r>
                    </a:p>
                  </a:txBody>
                  <a:tcPr marL="7465" marR="7465" marT="7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-889.936.100</a:t>
                      </a:r>
                    </a:p>
                  </a:txBody>
                  <a:tcPr marL="7465" marR="7465" marT="7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8042923"/>
                  </a:ext>
                </a:extLst>
              </a:tr>
              <a:tr h="306833"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Zinsen</a:t>
                      </a:r>
                    </a:p>
                  </a:txBody>
                  <a:tcPr marL="7465" marR="7465" marT="7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-52.932.400</a:t>
                      </a:r>
                    </a:p>
                  </a:txBody>
                  <a:tcPr marL="7465" marR="7465" marT="7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151560"/>
                  </a:ext>
                </a:extLst>
              </a:tr>
              <a:tr h="306833"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Sonstige</a:t>
                      </a:r>
                    </a:p>
                  </a:txBody>
                  <a:tcPr marL="7465" marR="7465" marT="7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21.674.800</a:t>
                      </a:r>
                    </a:p>
                  </a:txBody>
                  <a:tcPr marL="7465" marR="7465" marT="7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2332476"/>
                  </a:ext>
                </a:extLst>
              </a:tr>
              <a:tr h="306833"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operativer Saldo</a:t>
                      </a:r>
                    </a:p>
                  </a:txBody>
                  <a:tcPr marL="7465" marR="7465" marT="7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D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-38.512.500</a:t>
                      </a:r>
                    </a:p>
                  </a:txBody>
                  <a:tcPr marL="7465" marR="7465" marT="74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D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935606"/>
                  </a:ext>
                </a:extLst>
              </a:tr>
              <a:tr h="289905">
                <a:tc>
                  <a:txBody>
                    <a:bodyPr/>
                    <a:lstStyle/>
                    <a:p>
                      <a:pPr algn="l" fontAlgn="b"/>
                      <a:r>
                        <a:rPr lang="de-DE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65" marR="7465" marT="746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65" marR="7465" marT="746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8664980"/>
                  </a:ext>
                </a:extLst>
              </a:tr>
              <a:tr h="306833"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EBITDA Stadt Graz</a:t>
                      </a:r>
                    </a:p>
                  </a:txBody>
                  <a:tcPr marL="7465" marR="7465" marT="7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D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14.419.900</a:t>
                      </a:r>
                    </a:p>
                  </a:txBody>
                  <a:tcPr marL="7465" marR="7465" marT="74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D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35951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666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3"/>
          <p:cNvSpPr txBox="1">
            <a:spLocks/>
          </p:cNvSpPr>
          <p:nvPr/>
        </p:nvSpPr>
        <p:spPr bwMode="auto">
          <a:xfrm>
            <a:off x="228598" y="233020"/>
            <a:ext cx="2520000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685800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1" kern="12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143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800" b="1" i="0" dirty="0" smtClean="0"/>
              <a:t>Kennzahlen</a:t>
            </a:r>
            <a:r>
              <a:rPr lang="de-DE" sz="3500" i="0" dirty="0" smtClean="0"/>
              <a:t/>
            </a:r>
            <a:br>
              <a:rPr lang="de-DE" sz="3500" i="0" dirty="0" smtClean="0"/>
            </a:br>
            <a:r>
              <a:rPr lang="de-DE" sz="3500" i="0" dirty="0" smtClean="0"/>
              <a:t>Konsolidierte Netto-</a:t>
            </a:r>
            <a:r>
              <a:rPr lang="de-DE" sz="3500" i="0" dirty="0" err="1" smtClean="0"/>
              <a:t>FinanzschuldHaus</a:t>
            </a:r>
            <a:r>
              <a:rPr lang="de-DE" sz="3500" i="0" dirty="0" smtClean="0"/>
              <a:t> Graz</a:t>
            </a:r>
          </a:p>
          <a:p>
            <a:endParaRPr lang="de-DE" sz="3500" i="0" dirty="0"/>
          </a:p>
          <a:p>
            <a:endParaRPr lang="de-DE" sz="3500" i="0" dirty="0" smtClean="0"/>
          </a:p>
        </p:txBody>
      </p:sp>
      <p:graphicFrame>
        <p:nvGraphicFramePr>
          <p:cNvPr id="13" name="Diagramm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0382916"/>
              </p:ext>
            </p:extLst>
          </p:nvPr>
        </p:nvGraphicFramePr>
        <p:xfrm>
          <a:off x="-99753" y="344979"/>
          <a:ext cx="9765495" cy="4689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4967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Sub>
          <a:bldChart bld="series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3"/>
          <p:cNvSpPr txBox="1">
            <a:spLocks/>
          </p:cNvSpPr>
          <p:nvPr/>
        </p:nvSpPr>
        <p:spPr bwMode="auto">
          <a:xfrm>
            <a:off x="228598" y="233020"/>
            <a:ext cx="2520000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685800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1" kern="12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143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3500" i="0" dirty="0" smtClean="0"/>
              <a:t>Aussicht</a:t>
            </a:r>
            <a:br>
              <a:rPr lang="de-DE" sz="3500" i="0" dirty="0" smtClean="0"/>
            </a:br>
            <a:r>
              <a:rPr lang="de-DE" sz="3500" i="0" dirty="0" smtClean="0"/>
              <a:t>und Maßnahmen</a:t>
            </a:r>
          </a:p>
        </p:txBody>
      </p:sp>
      <p:graphicFrame>
        <p:nvGraphicFramePr>
          <p:cNvPr id="13" name="Diagramm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8717260"/>
              </p:ext>
            </p:extLst>
          </p:nvPr>
        </p:nvGraphicFramePr>
        <p:xfrm>
          <a:off x="3455581" y="360208"/>
          <a:ext cx="4976038" cy="29856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Diagramm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5904306"/>
              </p:ext>
            </p:extLst>
          </p:nvPr>
        </p:nvGraphicFramePr>
        <p:xfrm>
          <a:off x="3455581" y="341897"/>
          <a:ext cx="5178056" cy="3220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feld 1"/>
          <p:cNvSpPr txBox="1"/>
          <p:nvPr/>
        </p:nvSpPr>
        <p:spPr>
          <a:xfrm>
            <a:off x="3342521" y="2537509"/>
            <a:ext cx="5089098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Auf Sicht fahren</a:t>
            </a:r>
          </a:p>
          <a:p>
            <a:endParaRPr lang="de-DE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1800" dirty="0" smtClean="0">
                <a:latin typeface="+mn-lt"/>
                <a:cs typeface="Arial Unicode MS" panose="020B0604020202020204" pitchFamily="34" charset="-128"/>
              </a:rPr>
              <a:t>Intensives </a:t>
            </a:r>
            <a:r>
              <a:rPr lang="de-DE" sz="1800" b="1" dirty="0">
                <a:latin typeface="+mn-lt"/>
                <a:cs typeface="Arial Unicode MS" panose="020B0604020202020204" pitchFamily="34" charset="-128"/>
              </a:rPr>
              <a:t>Investitionscontrolling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1800" dirty="0">
                <a:latin typeface="+mn-lt"/>
                <a:cs typeface="Arial Unicode MS" panose="020B0604020202020204" pitchFamily="34" charset="-128"/>
              </a:rPr>
              <a:t>Juni 2024: </a:t>
            </a:r>
            <a:r>
              <a:rPr lang="de-DE" sz="1800" b="1" dirty="0">
                <a:latin typeface="+mn-lt"/>
                <a:cs typeface="Arial Unicode MS" panose="020B0604020202020204" pitchFamily="34" charset="-128"/>
              </a:rPr>
              <a:t>Aktualisierung der Finanzplanung </a:t>
            </a:r>
            <a:r>
              <a:rPr lang="de-DE" sz="1800" dirty="0">
                <a:latin typeface="+mn-lt"/>
                <a:cs typeface="Arial Unicode MS" panose="020B0604020202020204" pitchFamily="34" charset="-128"/>
              </a:rPr>
              <a:t/>
            </a:r>
            <a:br>
              <a:rPr lang="de-DE" sz="1800" dirty="0">
                <a:latin typeface="+mn-lt"/>
                <a:cs typeface="Arial Unicode MS" panose="020B0604020202020204" pitchFamily="34" charset="-128"/>
              </a:rPr>
            </a:br>
            <a:r>
              <a:rPr lang="de-DE" sz="1800" dirty="0">
                <a:latin typeface="+mn-lt"/>
                <a:cs typeface="Arial Unicode MS" panose="020B0604020202020204" pitchFamily="34" charset="-128"/>
              </a:rPr>
              <a:t>(FAG, Kommunales PLUS, Kooperationen mit </a:t>
            </a:r>
            <a:r>
              <a:rPr lang="de-DE" sz="1800" dirty="0" smtClean="0">
                <a:latin typeface="+mn-lt"/>
                <a:cs typeface="Arial Unicode MS" panose="020B0604020202020204" pitchFamily="34" charset="-128"/>
              </a:rPr>
              <a:t>Land, Kinderbetreuung &amp; Sozialstaffel, Zweckzuschussgesetz)</a:t>
            </a:r>
            <a:r>
              <a:rPr lang="de-DE" sz="1800" dirty="0">
                <a:latin typeface="+mn-lt"/>
                <a:cs typeface="Arial Unicode MS" panose="020B0604020202020204" pitchFamily="34" charset="-128"/>
              </a:rPr>
              <a:t/>
            </a:r>
            <a:br>
              <a:rPr lang="de-DE" sz="1800" dirty="0">
                <a:latin typeface="+mn-lt"/>
                <a:cs typeface="Arial Unicode MS" panose="020B0604020202020204" pitchFamily="34" charset="-128"/>
              </a:rPr>
            </a:br>
            <a:endParaRPr lang="de-DE" sz="1800" dirty="0">
              <a:latin typeface="+mn-lt"/>
              <a:cs typeface="Arial Unicode MS" panose="020B0604020202020204" pitchFamily="34" charset="-128"/>
            </a:endParaRPr>
          </a:p>
          <a:p>
            <a:endParaRPr lang="de-DE" dirty="0" smtClean="0"/>
          </a:p>
          <a:p>
            <a:pPr marL="285750" indent="-285750">
              <a:buFontTx/>
              <a:buChar char="-"/>
            </a:pPr>
            <a:endParaRPr lang="de-DE" dirty="0" smtClean="0"/>
          </a:p>
        </p:txBody>
      </p:sp>
      <p:sp>
        <p:nvSpPr>
          <p:cNvPr id="8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3342521" y="379696"/>
            <a:ext cx="5202155" cy="1572206"/>
          </a:xfrm>
        </p:spPr>
        <p:txBody>
          <a:bodyPr/>
          <a:lstStyle/>
          <a:p>
            <a:r>
              <a:rPr lang="de-DE" sz="2400" b="1" i="0" dirty="0" smtClean="0"/>
              <a:t>Budget 2024 </a:t>
            </a:r>
            <a:endParaRPr lang="de-DE" sz="2400" b="1" i="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de-DE" sz="1800" i="0" dirty="0" smtClean="0"/>
              <a:t>Budget 2024 ist </a:t>
            </a:r>
            <a:r>
              <a:rPr lang="de-DE" sz="1800" b="1" i="0" dirty="0" smtClean="0"/>
              <a:t>ausfinanziert</a:t>
            </a:r>
            <a:r>
              <a:rPr lang="de-DE" sz="1800" i="0" dirty="0" smtClean="0"/>
              <a:t>, jedoch aufgrund der Umstände </a:t>
            </a:r>
            <a:r>
              <a:rPr lang="de-DE" sz="1800" b="1" i="0" dirty="0" smtClean="0"/>
              <a:t>nicht ausgeglichen.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de-DE" sz="1800" i="0" dirty="0" smtClean="0"/>
              <a:t>Trotz der Umstände ermöglichen wir </a:t>
            </a:r>
            <a:r>
              <a:rPr lang="de-DE" sz="1800" b="1" i="0" dirty="0" smtClean="0"/>
              <a:t>Zukunftsinvestitionen um 225 Mio. Euro</a:t>
            </a:r>
            <a:r>
              <a:rPr lang="de-DE" sz="1400" i="0" dirty="0" smtClean="0"/>
              <a:t> (2024-2028)</a:t>
            </a:r>
            <a:endParaRPr lang="de-DE" sz="1800" i="0" dirty="0" smtClean="0"/>
          </a:p>
        </p:txBody>
      </p:sp>
    </p:spTree>
    <p:extLst>
      <p:ext uri="{BB962C8B-B14F-4D97-AF65-F5344CB8AC3E}">
        <p14:creationId xmlns:p14="http://schemas.microsoft.com/office/powerpoint/2010/main" val="90402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3"/>
          <p:cNvSpPr txBox="1">
            <a:spLocks/>
          </p:cNvSpPr>
          <p:nvPr/>
        </p:nvSpPr>
        <p:spPr bwMode="auto">
          <a:xfrm>
            <a:off x="228598" y="233020"/>
            <a:ext cx="2520000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685800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1" kern="12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143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800" i="0" dirty="0" smtClean="0"/>
              <a:t>Absicherung der Instandhaltung</a:t>
            </a:r>
          </a:p>
          <a:p>
            <a:r>
              <a:rPr lang="de-DE" sz="2800" i="0" dirty="0" smtClean="0"/>
              <a:t>&amp; des laufenden Betriebs</a:t>
            </a:r>
          </a:p>
        </p:txBody>
      </p:sp>
      <p:graphicFrame>
        <p:nvGraphicFramePr>
          <p:cNvPr id="13" name="Diagramm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8717260"/>
              </p:ext>
            </p:extLst>
          </p:nvPr>
        </p:nvGraphicFramePr>
        <p:xfrm>
          <a:off x="3455581" y="360208"/>
          <a:ext cx="4976038" cy="29856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Diagramm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6543029"/>
              </p:ext>
            </p:extLst>
          </p:nvPr>
        </p:nvGraphicFramePr>
        <p:xfrm>
          <a:off x="3455581" y="253010"/>
          <a:ext cx="5178056" cy="3220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feld 1"/>
          <p:cNvSpPr txBox="1"/>
          <p:nvPr/>
        </p:nvSpPr>
        <p:spPr>
          <a:xfrm>
            <a:off x="3455582" y="601485"/>
            <a:ext cx="497603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b="1" dirty="0" smtClean="0"/>
              <a:t>Kanal</a:t>
            </a:r>
            <a:r>
              <a:rPr lang="de-DE" sz="2000" dirty="0" smtClean="0"/>
              <a:t>: von 8 auf 9 Mio. Euro</a:t>
            </a:r>
          </a:p>
          <a:p>
            <a:endParaRPr lang="de-DE" sz="20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b="1" dirty="0" smtClean="0"/>
              <a:t>Schulen und Kindergärten</a:t>
            </a:r>
            <a:r>
              <a:rPr lang="de-DE" sz="2000" dirty="0" smtClean="0"/>
              <a:t>: </a:t>
            </a:r>
            <a:br>
              <a:rPr lang="de-DE" sz="2000" dirty="0" smtClean="0"/>
            </a:br>
            <a:r>
              <a:rPr lang="de-DE" sz="2000" dirty="0" smtClean="0"/>
              <a:t>von 3,2 auf 3,6 Mio. Euro</a:t>
            </a:r>
          </a:p>
          <a:p>
            <a:endParaRPr lang="de-DE" sz="20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b="1" dirty="0" smtClean="0"/>
              <a:t>Bezirkssportplätze</a:t>
            </a:r>
            <a:r>
              <a:rPr lang="de-DE" sz="2000" dirty="0" smtClean="0"/>
              <a:t>: </a:t>
            </a:r>
            <a:br>
              <a:rPr lang="de-DE" sz="2000" dirty="0" smtClean="0"/>
            </a:br>
            <a:r>
              <a:rPr lang="de-DE" sz="2000" dirty="0" smtClean="0"/>
              <a:t>von 150.000,- auf 200.000,- Euro</a:t>
            </a:r>
          </a:p>
          <a:p>
            <a:endParaRPr lang="de-DE" sz="20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b="1" dirty="0" smtClean="0"/>
              <a:t>Kunsthaus</a:t>
            </a:r>
            <a:r>
              <a:rPr lang="de-DE" sz="2000" dirty="0" smtClean="0"/>
              <a:t>: von 2,25 auf 2,45 Mio. Euro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20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b="1" dirty="0" smtClean="0"/>
              <a:t>Straßensanierungen:</a:t>
            </a:r>
            <a:r>
              <a:rPr lang="de-DE" sz="2000" dirty="0" smtClean="0"/>
              <a:t> </a:t>
            </a:r>
          </a:p>
          <a:p>
            <a:r>
              <a:rPr lang="de-DE" sz="2000" dirty="0"/>
              <a:t> </a:t>
            </a:r>
            <a:r>
              <a:rPr lang="de-DE" sz="2000" dirty="0" smtClean="0"/>
              <a:t>     von 5,75 auf 6,75 Mio. Euro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2000" dirty="0"/>
          </a:p>
          <a:p>
            <a:endParaRPr lang="de-DE" sz="2000" dirty="0"/>
          </a:p>
          <a:p>
            <a:endParaRPr lang="de-DE" dirty="0" smtClean="0"/>
          </a:p>
          <a:p>
            <a:pPr marL="285750" indent="-285750">
              <a:buFontTx/>
              <a:buChar char="-"/>
            </a:pP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411209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3"/>
          <p:cNvSpPr txBox="1">
            <a:spLocks/>
          </p:cNvSpPr>
          <p:nvPr/>
        </p:nvSpPr>
        <p:spPr bwMode="auto">
          <a:xfrm>
            <a:off x="228598" y="233020"/>
            <a:ext cx="2520000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685800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1" kern="12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143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700" i="0" dirty="0" smtClean="0"/>
              <a:t>Vermögenssteuer</a:t>
            </a:r>
          </a:p>
        </p:txBody>
      </p:sp>
      <p:graphicFrame>
        <p:nvGraphicFramePr>
          <p:cNvPr id="13" name="Diagramm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8717260"/>
              </p:ext>
            </p:extLst>
          </p:nvPr>
        </p:nvGraphicFramePr>
        <p:xfrm>
          <a:off x="3455581" y="360208"/>
          <a:ext cx="4976038" cy="29856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Diagramm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6543029"/>
              </p:ext>
            </p:extLst>
          </p:nvPr>
        </p:nvGraphicFramePr>
        <p:xfrm>
          <a:off x="3455581" y="253010"/>
          <a:ext cx="5178056" cy="3220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5"/>
          <a:srcRect l="6229" t="5223" r="44399" b="46920"/>
          <a:stretch/>
        </p:blipFill>
        <p:spPr>
          <a:xfrm>
            <a:off x="1932848" y="686779"/>
            <a:ext cx="6498771" cy="40316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840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6">
            <a:extLst>
              <a:ext uri="{FF2B5EF4-FFF2-40B4-BE49-F238E27FC236}">
                <a16:creationId xmlns:a16="http://schemas.microsoft.com/office/drawing/2014/main" id="{FECB9912-8175-B045-9CF6-E2F6EC0AA02D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24188" y="0"/>
            <a:ext cx="6119812" cy="5143500"/>
          </a:xfrm>
          <a:noFill/>
        </p:spPr>
      </p:pic>
      <p:sp>
        <p:nvSpPr>
          <p:cNvPr id="20483" name="Titel 23">
            <a:extLst>
              <a:ext uri="{FF2B5EF4-FFF2-40B4-BE49-F238E27FC236}">
                <a16:creationId xmlns:a16="http://schemas.microsoft.com/office/drawing/2014/main" id="{526C844A-34BC-4B42-8981-1645D1D5EC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7597" y="3141684"/>
            <a:ext cx="2613228" cy="14382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de-DE" altLang="de-DE" sz="2800" i="0" dirty="0" smtClean="0"/>
              <a:t>Budget</a:t>
            </a:r>
            <a:r>
              <a:rPr lang="de-DE" altLang="de-DE" sz="2800" i="0" cap="small" dirty="0" smtClean="0"/>
              <a:t> 2024</a:t>
            </a:r>
            <a:r>
              <a:rPr lang="de-DE" altLang="de-DE" cap="small" dirty="0" smtClean="0"/>
              <a:t/>
            </a:r>
            <a:br>
              <a:rPr lang="de-DE" altLang="de-DE" cap="small" dirty="0" smtClean="0"/>
            </a:br>
            <a:r>
              <a:rPr lang="de-DE" altLang="de-DE" cap="small" dirty="0"/>
              <a:t/>
            </a:r>
            <a:br>
              <a:rPr lang="de-DE" altLang="de-DE" cap="small" dirty="0"/>
            </a:br>
            <a:r>
              <a:rPr lang="de-DE" altLang="de-DE" cap="small" dirty="0" smtClean="0"/>
              <a:t/>
            </a:r>
            <a:br>
              <a:rPr lang="de-DE" altLang="de-DE" cap="small" dirty="0" smtClean="0"/>
            </a:br>
            <a:endParaRPr lang="de-DE" altLang="de-DE" sz="1400" cap="small" dirty="0"/>
          </a:p>
        </p:txBody>
      </p:sp>
      <p:sp>
        <p:nvSpPr>
          <p:cNvPr id="20485" name="Textplatzhalter 17">
            <a:extLst>
              <a:ext uri="{FF2B5EF4-FFF2-40B4-BE49-F238E27FC236}">
                <a16:creationId xmlns:a16="http://schemas.microsoft.com/office/drawing/2014/main" id="{135B287B-472F-614B-AA4C-850E018B2A69}"/>
              </a:ext>
            </a:extLst>
          </p:cNvPr>
          <p:cNvSpPr>
            <a:spLocks noGrp="1" noChangeArrowheads="1"/>
          </p:cNvSpPr>
          <p:nvPr>
            <p:ph type="body" sz="half" idx="10"/>
          </p:nvPr>
        </p:nvSpPr>
        <p:spPr>
          <a:xfrm>
            <a:off x="267597" y="3860822"/>
            <a:ext cx="2493963" cy="366713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Gemeinderatssitzung</a:t>
            </a:r>
            <a:r>
              <a:rPr altLang="de-DE" dirty="0"/>
              <a:t/>
            </a:r>
            <a:br>
              <a:rPr altLang="de-DE" dirty="0"/>
            </a:br>
            <a:r>
              <a:rPr altLang="de-DE" dirty="0" smtClean="0"/>
              <a:t>14. Dezember 2023</a:t>
            </a:r>
            <a:endParaRPr altLang="de-DE" dirty="0"/>
          </a:p>
          <a:p>
            <a:pPr eaLnBrk="1" hangingPunct="1"/>
            <a:endParaRPr altLang="de-DE" dirty="0"/>
          </a:p>
        </p:txBody>
      </p:sp>
      <p:sp>
        <p:nvSpPr>
          <p:cNvPr id="20487" name="Textplatzhalter 2">
            <a:extLst>
              <a:ext uri="{FF2B5EF4-FFF2-40B4-BE49-F238E27FC236}">
                <a16:creationId xmlns:a16="http://schemas.microsoft.com/office/drawing/2014/main" id="{C38866D8-0016-A241-ABAB-4ABBE5E4FEE5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>
          <a:xfrm rot="16200000">
            <a:off x="8317710" y="5174360"/>
            <a:ext cx="1454150" cy="198437"/>
          </a:xfrm>
        </p:spPr>
        <p:txBody>
          <a:bodyPr/>
          <a:lstStyle/>
          <a:p>
            <a:pPr algn="r" eaLnBrk="1" hangingPunct="1"/>
            <a:r>
              <a:rPr lang="de-DE" altLang="de-DE" sz="500" dirty="0" smtClean="0">
                <a:solidFill>
                  <a:schemeClr val="tx1"/>
                </a:solidFill>
              </a:rPr>
              <a:t>Foto Fischer</a:t>
            </a:r>
            <a:endParaRPr lang="de-DE" altLang="de-DE" sz="500" dirty="0">
              <a:solidFill>
                <a:schemeClr val="tx1"/>
              </a:solidFill>
            </a:endParaRPr>
          </a:p>
        </p:txBody>
      </p:sp>
      <p:sp>
        <p:nvSpPr>
          <p:cNvPr id="7" name="Titel 23">
            <a:extLst>
              <a:ext uri="{FF2B5EF4-FFF2-40B4-BE49-F238E27FC236}">
                <a16:creationId xmlns:a16="http://schemas.microsoft.com/office/drawing/2014/main" id="{526C844A-34BC-4B42-8981-1645D1D5EC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5395" y="374430"/>
            <a:ext cx="6150171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algn="l" defTabSz="685800" rtl="0" eaLnBrk="1" fontAlgn="base" latinLnBrk="0" hangingPunct="1">
              <a:lnSpc>
                <a:spcPts val="3538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lang="en-US" sz="3000" i="1" kern="1200" dirty="0">
                <a:solidFill>
                  <a:schemeClr val="bg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 Unicode MS" panose="020B0604020202020204" pitchFamily="34" charset="-128"/>
              </a:defRPr>
            </a:lvl1pPr>
            <a:lvl2pPr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r"/>
            <a:r>
              <a:rPr lang="de-DE" altLang="de-DE" sz="4000" i="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Beständigkeit </a:t>
            </a:r>
          </a:p>
          <a:p>
            <a:pPr algn="r"/>
            <a:r>
              <a:rPr lang="de-DE" altLang="de-DE" sz="3200" i="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&amp; </a:t>
            </a:r>
            <a:r>
              <a:rPr lang="de-DE" altLang="de-DE" sz="4000" i="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Zuverlässigkeit</a:t>
            </a:r>
          </a:p>
          <a:p>
            <a:pPr algn="r"/>
            <a:r>
              <a:rPr lang="de-DE" altLang="de-DE" sz="3200" i="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i</a:t>
            </a:r>
            <a:r>
              <a:rPr lang="de-DE" altLang="de-DE" sz="3200" i="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n turbulenten Zeiten</a:t>
            </a:r>
            <a:endParaRPr lang="de-DE" altLang="de-DE" sz="105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7838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3"/>
          <p:cNvSpPr>
            <a:spLocks noGrp="1"/>
          </p:cNvSpPr>
          <p:nvPr>
            <p:ph type="body" sz="quarter" idx="12"/>
          </p:nvPr>
        </p:nvSpPr>
        <p:spPr>
          <a:xfrm>
            <a:off x="228598" y="233020"/>
            <a:ext cx="2520000" cy="3240000"/>
          </a:xfrm>
        </p:spPr>
        <p:txBody>
          <a:bodyPr/>
          <a:lstStyle/>
          <a:p>
            <a:r>
              <a:rPr lang="de-DE" sz="3500" i="0" dirty="0" smtClean="0"/>
              <a:t>Allgemeine Lage</a:t>
            </a:r>
          </a:p>
          <a:p>
            <a:endParaRPr lang="de-DE" sz="3500" i="0" dirty="0" smtClean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2"/>
          <a:srcRect l="8805" t="14701" r="60528" b="70961"/>
          <a:stretch/>
        </p:blipFill>
        <p:spPr>
          <a:xfrm>
            <a:off x="3836933" y="72413"/>
            <a:ext cx="4914927" cy="14706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3"/>
          <a:srcRect l="9242" t="16727" r="71221" b="70115"/>
          <a:stretch/>
        </p:blipFill>
        <p:spPr>
          <a:xfrm>
            <a:off x="1216901" y="1007546"/>
            <a:ext cx="4208267" cy="18139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4"/>
          <a:srcRect l="8569" t="15148" r="60274" b="71431"/>
          <a:stretch/>
        </p:blipFill>
        <p:spPr>
          <a:xfrm>
            <a:off x="3836933" y="1328506"/>
            <a:ext cx="4914927" cy="1354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/>
          <a:srcRect l="7221" t="23306" r="69368" b="65641"/>
          <a:stretch/>
        </p:blipFill>
        <p:spPr>
          <a:xfrm>
            <a:off x="228598" y="2191148"/>
            <a:ext cx="4778812" cy="14439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6"/>
          <a:srcRect l="9579" t="15674" r="70211" b="74852"/>
          <a:stretch/>
        </p:blipFill>
        <p:spPr>
          <a:xfrm>
            <a:off x="160541" y="3254635"/>
            <a:ext cx="4684964" cy="14054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7"/>
          <a:srcRect l="13116" t="20937" r="64989" b="61168"/>
          <a:stretch/>
        </p:blipFill>
        <p:spPr>
          <a:xfrm>
            <a:off x="4845505" y="2683431"/>
            <a:ext cx="4143377" cy="2167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43642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3"/>
          <p:cNvSpPr>
            <a:spLocks noGrp="1"/>
          </p:cNvSpPr>
          <p:nvPr>
            <p:ph type="body" sz="quarter" idx="12"/>
          </p:nvPr>
        </p:nvSpPr>
        <p:spPr>
          <a:xfrm>
            <a:off x="228598" y="233020"/>
            <a:ext cx="2520000" cy="3240000"/>
          </a:xfrm>
        </p:spPr>
        <p:txBody>
          <a:bodyPr/>
          <a:lstStyle/>
          <a:p>
            <a:r>
              <a:rPr lang="de-DE" sz="3500" i="0" dirty="0" smtClean="0"/>
              <a:t>Allgemeine Lage</a:t>
            </a:r>
          </a:p>
          <a:p>
            <a:endParaRPr lang="de-DE" sz="3500" i="0" dirty="0" smtClean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2">
            <a:lum bright="70000" contrast="-70000"/>
          </a:blip>
          <a:srcRect l="8805" t="14701" r="60528" b="70961"/>
          <a:stretch/>
        </p:blipFill>
        <p:spPr>
          <a:xfrm>
            <a:off x="3836933" y="72413"/>
            <a:ext cx="4914927" cy="1470608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3">
            <a:lum bright="70000" contrast="-70000"/>
          </a:blip>
          <a:srcRect l="9242" t="16727" r="71221" b="70115"/>
          <a:stretch/>
        </p:blipFill>
        <p:spPr>
          <a:xfrm>
            <a:off x="1216901" y="1007546"/>
            <a:ext cx="4208267" cy="1813909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4">
            <a:lum bright="70000" contrast="-70000"/>
          </a:blip>
          <a:srcRect l="8569" t="15148" r="60274" b="71431"/>
          <a:stretch/>
        </p:blipFill>
        <p:spPr>
          <a:xfrm>
            <a:off x="3836933" y="1328506"/>
            <a:ext cx="4914927" cy="1354925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>
            <a:lum bright="70000" contrast="-70000"/>
          </a:blip>
          <a:srcRect l="7221" t="23306" r="69368" b="65641"/>
          <a:stretch/>
        </p:blipFill>
        <p:spPr>
          <a:xfrm>
            <a:off x="228598" y="2191148"/>
            <a:ext cx="4778812" cy="1443957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6">
            <a:lum bright="70000" contrast="-70000"/>
          </a:blip>
          <a:srcRect l="9579" t="15674" r="70211" b="74852"/>
          <a:stretch/>
        </p:blipFill>
        <p:spPr>
          <a:xfrm>
            <a:off x="160541" y="3254635"/>
            <a:ext cx="4684964" cy="1405489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7">
            <a:lum bright="70000" contrast="-70000"/>
          </a:blip>
          <a:srcRect l="13116" t="20937" r="64989" b="61168"/>
          <a:stretch/>
        </p:blipFill>
        <p:spPr>
          <a:xfrm>
            <a:off x="4845505" y="2683431"/>
            <a:ext cx="4143377" cy="2167304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13835" y="881792"/>
            <a:ext cx="5123161" cy="360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18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3642978" y="615793"/>
            <a:ext cx="5267105" cy="3243825"/>
          </a:xfrm>
        </p:spPr>
        <p:txBody>
          <a:bodyPr/>
          <a:lstStyle/>
          <a:p>
            <a:r>
              <a:rPr lang="de-DE" sz="4000" b="1" i="0" dirty="0" smtClean="0"/>
              <a:t>Externe Faktoren</a:t>
            </a:r>
            <a:r>
              <a:rPr lang="de-DE" sz="2400" b="1" i="0" dirty="0"/>
              <a:t/>
            </a:r>
            <a:br>
              <a:rPr lang="de-DE" sz="2400" b="1" i="0" dirty="0"/>
            </a:br>
            <a:r>
              <a:rPr lang="de-DE" i="0" dirty="0" smtClean="0"/>
              <a:t>Vergleich NVA23 zu VA24 | Zeitraum 2023-27</a:t>
            </a:r>
          </a:p>
          <a:p>
            <a:r>
              <a:rPr lang="de-DE" sz="1100" i="0" dirty="0" smtClean="0"/>
              <a:t/>
            </a:r>
            <a:br>
              <a:rPr lang="de-DE" sz="1100" i="0" dirty="0" smtClean="0"/>
            </a:br>
            <a:r>
              <a:rPr lang="de-DE" sz="2800" b="1" i="0" dirty="0" smtClean="0"/>
              <a:t>Ertragsanteile: </a:t>
            </a:r>
            <a:r>
              <a:rPr lang="de-DE" sz="2800" i="0" dirty="0" smtClean="0"/>
              <a:t>-101 Mio. Euro</a:t>
            </a:r>
          </a:p>
          <a:p>
            <a:endParaRPr lang="de-DE" sz="1800" i="0" dirty="0" smtClean="0"/>
          </a:p>
          <a:p>
            <a:r>
              <a:rPr lang="de-DE" sz="2800" b="1" i="0" dirty="0" err="1"/>
              <a:t>StSPLFG</a:t>
            </a:r>
            <a:r>
              <a:rPr lang="de-DE" sz="2800" b="1" i="0" dirty="0"/>
              <a:t>: </a:t>
            </a:r>
            <a:r>
              <a:rPr lang="de-DE" sz="2800" i="0" dirty="0"/>
              <a:t>-50 Mio. </a:t>
            </a:r>
            <a:r>
              <a:rPr lang="de-DE" sz="2800" i="0" dirty="0" smtClean="0"/>
              <a:t>Euro</a:t>
            </a:r>
          </a:p>
          <a:p>
            <a:endParaRPr lang="de-DE" sz="2800" i="0" dirty="0" smtClean="0"/>
          </a:p>
          <a:p>
            <a:endParaRPr lang="de-DE" sz="1800" i="0" dirty="0"/>
          </a:p>
          <a:p>
            <a:r>
              <a:rPr lang="de-DE" sz="2800" b="1" i="0" dirty="0" smtClean="0"/>
              <a:t>Personal: </a:t>
            </a:r>
            <a:r>
              <a:rPr lang="de-DE" sz="2800" i="0" dirty="0" smtClean="0"/>
              <a:t>-35,6 Mio. Euro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2"/>
          </p:nvPr>
        </p:nvSpPr>
        <p:spPr>
          <a:xfrm>
            <a:off x="228598" y="233020"/>
            <a:ext cx="2520000" cy="3240000"/>
          </a:xfrm>
        </p:spPr>
        <p:txBody>
          <a:bodyPr/>
          <a:lstStyle/>
          <a:p>
            <a:r>
              <a:rPr lang="de-DE" sz="3500" i="0" dirty="0" smtClean="0"/>
              <a:t>Allgemeine Lage</a:t>
            </a:r>
          </a:p>
          <a:p>
            <a:endParaRPr lang="de-DE" sz="3500" i="0" dirty="0" smtClean="0"/>
          </a:p>
        </p:txBody>
      </p:sp>
      <p:sp>
        <p:nvSpPr>
          <p:cNvPr id="5" name="Textfeld 4"/>
          <p:cNvSpPr txBox="1"/>
          <p:nvPr/>
        </p:nvSpPr>
        <p:spPr>
          <a:xfrm>
            <a:off x="3168503" y="1713667"/>
            <a:ext cx="1180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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3168503" y="2603293"/>
            <a:ext cx="1180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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3168503" y="3953450"/>
            <a:ext cx="1180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</a:t>
            </a:r>
            <a:endParaRPr lang="de-DE" sz="2400" dirty="0">
              <a:solidFill>
                <a:srgbClr val="FF0000"/>
              </a:solidFill>
            </a:endParaRPr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540485"/>
              </p:ext>
            </p:extLst>
          </p:nvPr>
        </p:nvGraphicFramePr>
        <p:xfrm>
          <a:off x="3642978" y="3012082"/>
          <a:ext cx="4126268" cy="470116"/>
        </p:xfrm>
        <a:graphic>
          <a:graphicData uri="http://schemas.openxmlformats.org/drawingml/2006/table">
            <a:tbl>
              <a:tblPr firstRow="1" firstCol="1" bandRow="1"/>
              <a:tblGrid>
                <a:gridCol w="1031567">
                  <a:extLst>
                    <a:ext uri="{9D8B030D-6E8A-4147-A177-3AD203B41FA5}">
                      <a16:colId xmlns:a16="http://schemas.microsoft.com/office/drawing/2014/main" val="69526007"/>
                    </a:ext>
                  </a:extLst>
                </a:gridCol>
                <a:gridCol w="1031567">
                  <a:extLst>
                    <a:ext uri="{9D8B030D-6E8A-4147-A177-3AD203B41FA5}">
                      <a16:colId xmlns:a16="http://schemas.microsoft.com/office/drawing/2014/main" val="225807245"/>
                    </a:ext>
                  </a:extLst>
                </a:gridCol>
                <a:gridCol w="1031567">
                  <a:extLst>
                    <a:ext uri="{9D8B030D-6E8A-4147-A177-3AD203B41FA5}">
                      <a16:colId xmlns:a16="http://schemas.microsoft.com/office/drawing/2014/main" val="1122826482"/>
                    </a:ext>
                  </a:extLst>
                </a:gridCol>
                <a:gridCol w="1031567">
                  <a:extLst>
                    <a:ext uri="{9D8B030D-6E8A-4147-A177-3AD203B41FA5}">
                      <a16:colId xmlns:a16="http://schemas.microsoft.com/office/drawing/2014/main" val="2402719794"/>
                    </a:ext>
                  </a:extLst>
                </a:gridCol>
              </a:tblGrid>
              <a:tr h="229325">
                <a:tc>
                  <a:txBody>
                    <a:bodyPr/>
                    <a:lstStyle/>
                    <a:p>
                      <a:pPr algn="r" fontAlgn="ctr"/>
                      <a:r>
                        <a:rPr lang="de-D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2024</a:t>
                      </a:r>
                    </a:p>
                  </a:txBody>
                  <a:tcPr marL="11466" marR="11466" marT="114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11466" marR="11466" marT="11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11466" marR="11466" marT="11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2027</a:t>
                      </a:r>
                    </a:p>
                  </a:txBody>
                  <a:tcPr marL="11466" marR="11466" marT="11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1679680"/>
                  </a:ext>
                </a:extLst>
              </a:tr>
              <a:tr h="240791">
                <a:tc>
                  <a:txBody>
                    <a:bodyPr/>
                    <a:lstStyle/>
                    <a:p>
                      <a:pPr algn="r" fontAlgn="ctr"/>
                      <a:r>
                        <a:rPr lang="de-DE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3.951.400</a:t>
                      </a:r>
                    </a:p>
                  </a:txBody>
                  <a:tcPr marL="11466" marR="11466" marT="114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9.000.000</a:t>
                      </a:r>
                    </a:p>
                  </a:txBody>
                  <a:tcPr marL="11466" marR="11466" marT="11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15.000.000</a:t>
                      </a:r>
                    </a:p>
                  </a:txBody>
                  <a:tcPr marL="11466" marR="11466" marT="11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22.000.000</a:t>
                      </a:r>
                    </a:p>
                  </a:txBody>
                  <a:tcPr marL="11466" marR="11466" marT="11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66734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602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3451592" y="284057"/>
            <a:ext cx="5267105" cy="3243825"/>
          </a:xfrm>
        </p:spPr>
        <p:txBody>
          <a:bodyPr/>
          <a:lstStyle/>
          <a:p>
            <a:r>
              <a:rPr lang="de-DE" sz="4000" b="1" i="0" dirty="0" smtClean="0"/>
              <a:t>Budgetär nicht final berücksichtigt</a:t>
            </a:r>
          </a:p>
          <a:p>
            <a:endParaRPr lang="de-DE" sz="2000" b="1" i="0" dirty="0" smtClean="0"/>
          </a:p>
          <a:p>
            <a:pPr marL="457200" indent="-457200">
              <a:buFont typeface="Calibri" panose="020F0502020204030204" pitchFamily="34" charset="0"/>
              <a:buChar char="?"/>
            </a:pPr>
            <a:r>
              <a:rPr lang="de-DE" sz="2800" i="0" dirty="0" smtClean="0"/>
              <a:t>FAG 2024</a:t>
            </a:r>
          </a:p>
          <a:p>
            <a:pPr marL="457200" indent="-457200">
              <a:buFont typeface="Calibri" panose="020F0502020204030204" pitchFamily="34" charset="0"/>
              <a:buChar char="?"/>
            </a:pPr>
            <a:r>
              <a:rPr lang="de-DE" sz="2800" i="0" dirty="0" smtClean="0"/>
              <a:t>Kommunales PLUS</a:t>
            </a:r>
          </a:p>
          <a:p>
            <a:pPr marL="457200" indent="-457200">
              <a:buFont typeface="Calibri" panose="020F0502020204030204" pitchFamily="34" charset="0"/>
              <a:buChar char="?"/>
            </a:pPr>
            <a:r>
              <a:rPr lang="de-DE" sz="2800" i="0" dirty="0" smtClean="0"/>
              <a:t>Kooperationen mit Land Steiermark</a:t>
            </a:r>
          </a:p>
          <a:p>
            <a:pPr marL="457200" indent="-457200">
              <a:buFont typeface="Calibri" panose="020F0502020204030204" pitchFamily="34" charset="0"/>
              <a:buChar char="?"/>
            </a:pPr>
            <a:r>
              <a:rPr lang="de-DE" sz="2800" i="0" dirty="0" smtClean="0"/>
              <a:t>Zweckzuschussgesetz</a:t>
            </a:r>
          </a:p>
          <a:p>
            <a:pPr marL="457200" indent="-457200">
              <a:buFont typeface="Calibri" panose="020F0502020204030204" pitchFamily="34" charset="0"/>
              <a:buChar char="?"/>
            </a:pPr>
            <a:r>
              <a:rPr lang="de-DE" sz="2800" i="0" dirty="0" smtClean="0"/>
              <a:t>Kinderbetreuung/Sozialstaffel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2"/>
          </p:nvPr>
        </p:nvSpPr>
        <p:spPr>
          <a:xfrm>
            <a:off x="228598" y="233020"/>
            <a:ext cx="2520000" cy="3240000"/>
          </a:xfrm>
        </p:spPr>
        <p:txBody>
          <a:bodyPr/>
          <a:lstStyle/>
          <a:p>
            <a:r>
              <a:rPr lang="de-DE" sz="3500" i="0" dirty="0" smtClean="0"/>
              <a:t>Allgemeine Lage</a:t>
            </a:r>
          </a:p>
          <a:p>
            <a:endParaRPr lang="de-DE" sz="3500" i="0" dirty="0" smtClean="0"/>
          </a:p>
        </p:txBody>
      </p:sp>
    </p:spTree>
    <p:extLst>
      <p:ext uri="{BB962C8B-B14F-4D97-AF65-F5344CB8AC3E}">
        <p14:creationId xmlns:p14="http://schemas.microsoft.com/office/powerpoint/2010/main" val="149103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3306726" y="325945"/>
            <a:ext cx="5518297" cy="1891182"/>
          </a:xfrm>
        </p:spPr>
        <p:txBody>
          <a:bodyPr/>
          <a:lstStyle/>
          <a:p>
            <a:r>
              <a:rPr lang="de-DE" sz="2400" b="1" i="0" dirty="0" smtClean="0"/>
              <a:t>Absolute Notwendigkeit…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i="0" dirty="0" smtClean="0"/>
              <a:t>…die Wachstumsraten der laufenden Ausgaben unter die Entwicklung der Einnahmen drücken.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i="0" dirty="0" smtClean="0"/>
              <a:t>…die zeitliche Bindung von Ausgaben zu reduzieren.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i="0" dirty="0" smtClean="0"/>
              <a:t>…Neuverschuldung zu bremsen.</a:t>
            </a:r>
          </a:p>
          <a:p>
            <a:endParaRPr lang="de-DE" b="1" i="0" dirty="0"/>
          </a:p>
          <a:p>
            <a:endParaRPr lang="de-DE" b="1" i="0" dirty="0" smtClean="0"/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2"/>
          </p:nvPr>
        </p:nvSpPr>
        <p:spPr>
          <a:xfrm>
            <a:off x="216401" y="225931"/>
            <a:ext cx="2665021" cy="3240000"/>
          </a:xfrm>
        </p:spPr>
        <p:txBody>
          <a:bodyPr/>
          <a:lstStyle/>
          <a:p>
            <a:r>
              <a:rPr lang="de-DE" sz="3500" i="0" dirty="0" err="1" smtClean="0"/>
              <a:t>Zielpfad</a:t>
            </a:r>
            <a:r>
              <a:rPr lang="de-DE" sz="3500" i="0" dirty="0" smtClean="0"/>
              <a:t> Budgetprozess</a:t>
            </a:r>
            <a:br>
              <a:rPr lang="de-DE" sz="3500" i="0" dirty="0" smtClean="0"/>
            </a:br>
            <a:endParaRPr lang="de-DE" sz="3500" i="0" dirty="0" smtClean="0"/>
          </a:p>
        </p:txBody>
      </p:sp>
      <p:sp>
        <p:nvSpPr>
          <p:cNvPr id="8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3306726" y="2925487"/>
            <a:ext cx="5202155" cy="1572206"/>
          </a:xfrm>
        </p:spPr>
        <p:txBody>
          <a:bodyPr/>
          <a:lstStyle/>
          <a:p>
            <a:r>
              <a:rPr lang="de-DE" sz="2400" b="1" i="0" dirty="0" smtClean="0"/>
              <a:t>Zieldefinition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i="0" dirty="0" smtClean="0"/>
              <a:t>Fortschreibung des LCF aus NVA23 als Leitplanke</a:t>
            </a:r>
          </a:p>
          <a:p>
            <a:endParaRPr lang="de-DE" sz="1800" b="1" i="0" dirty="0"/>
          </a:p>
          <a:p>
            <a:endParaRPr lang="de-DE" b="1" i="0" dirty="0" smtClean="0"/>
          </a:p>
        </p:txBody>
      </p:sp>
    </p:spTree>
    <p:extLst>
      <p:ext uri="{BB962C8B-B14F-4D97-AF65-F5344CB8AC3E}">
        <p14:creationId xmlns:p14="http://schemas.microsoft.com/office/powerpoint/2010/main" val="244017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3237170" y="186773"/>
            <a:ext cx="5040000" cy="250825"/>
          </a:xfrm>
        </p:spPr>
        <p:txBody>
          <a:bodyPr/>
          <a:lstStyle/>
          <a:p>
            <a:r>
              <a:rPr lang="de-DE" sz="3200" i="0" dirty="0" smtClean="0"/>
              <a:t>Transparenzoffensive 2023</a:t>
            </a:r>
            <a:endParaRPr lang="de-DE" sz="3200" i="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2"/>
          </p:nvPr>
        </p:nvSpPr>
        <p:spPr>
          <a:xfrm>
            <a:off x="123519" y="264374"/>
            <a:ext cx="2520000" cy="3240000"/>
          </a:xfrm>
        </p:spPr>
        <p:txBody>
          <a:bodyPr/>
          <a:lstStyle/>
          <a:p>
            <a:r>
              <a:rPr lang="de-DE" sz="2400" dirty="0" smtClean="0"/>
              <a:t>Exkurs</a:t>
            </a:r>
          </a:p>
          <a:p>
            <a:r>
              <a:rPr lang="de-DE" sz="3200" dirty="0" smtClean="0"/>
              <a:t>GUF</a:t>
            </a:r>
            <a:endParaRPr lang="de-DE" sz="3200" dirty="0"/>
          </a:p>
        </p:txBody>
      </p:sp>
      <p:sp>
        <p:nvSpPr>
          <p:cNvPr id="5" name="Textplatzhalter 1"/>
          <p:cNvSpPr txBox="1">
            <a:spLocks/>
          </p:cNvSpPr>
          <p:nvPr/>
        </p:nvSpPr>
        <p:spPr bwMode="auto">
          <a:xfrm>
            <a:off x="3237170" y="1075135"/>
            <a:ext cx="5481528" cy="3508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685800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84AC"/>
              </a:buClr>
              <a:buFont typeface="Arial" panose="020B0604020202020204" pitchFamily="34" charset="0"/>
              <a:buNone/>
              <a:defRPr lang="de-DE" sz="1600" i="1" kern="1200" dirty="0" smtClean="0">
                <a:solidFill>
                  <a:schemeClr val="tx1"/>
                </a:solidFill>
                <a:latin typeface="+mn-lt"/>
                <a:ea typeface="+mn-ea"/>
                <a:cs typeface="Arial Unicode MS" panose="020B0604020202020204" pitchFamily="34" charset="-128"/>
              </a:defRPr>
            </a:lvl1pPr>
            <a:lvl2pPr marL="514350" indent="-171450" algn="l" defTabSz="685800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5A73E"/>
              </a:buClr>
              <a:buFont typeface="Arial" panose="020B0604020202020204" pitchFamily="34" charset="0"/>
              <a:buChar char="•"/>
              <a:defRPr lang="de-DE" sz="1200" i="1" kern="1200" dirty="0">
                <a:solidFill>
                  <a:schemeClr val="tx1"/>
                </a:solidFill>
                <a:latin typeface="+mn-lt"/>
                <a:ea typeface="+mn-ea"/>
                <a:cs typeface="Arial Unicode MS" panose="020B0604020202020204" pitchFamily="34" charset="-128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sz="1800" b="1" i="0" dirty="0"/>
              <a:t>Präsentation GUF </a:t>
            </a:r>
            <a:r>
              <a:rPr lang="de-DE" sz="1800" i="0" dirty="0"/>
              <a:t>im Finanzausschuss </a:t>
            </a:r>
            <a:r>
              <a:rPr lang="de-DE" sz="1200" i="0" dirty="0"/>
              <a:t>(Jan 2023)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sz="1800" i="0" dirty="0" smtClean="0"/>
              <a:t>Abbildung </a:t>
            </a:r>
            <a:r>
              <a:rPr lang="de-DE" sz="1800" i="0" dirty="0"/>
              <a:t>der GUF im </a:t>
            </a:r>
            <a:r>
              <a:rPr lang="de-DE" sz="1800" b="1" i="0" dirty="0"/>
              <a:t>Wirtschaftsplan</a:t>
            </a:r>
            <a:r>
              <a:rPr lang="de-DE" sz="1800" i="0" dirty="0"/>
              <a:t> und im </a:t>
            </a:r>
            <a:r>
              <a:rPr lang="de-DE" sz="1800" b="1" i="0" dirty="0"/>
              <a:t>Risikobericht </a:t>
            </a:r>
            <a:r>
              <a:rPr lang="de-DE" sz="1200" i="0" dirty="0"/>
              <a:t>(Risikobericht Holding Q1 2023)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sz="1800" b="1" i="0" dirty="0" smtClean="0"/>
              <a:t>Neue Geschäftsordnung </a:t>
            </a:r>
            <a:r>
              <a:rPr lang="de-DE" sz="1800" i="0" dirty="0" smtClean="0"/>
              <a:t>für GF GUF </a:t>
            </a:r>
            <a:r>
              <a:rPr lang="de-DE" sz="1100" i="0" dirty="0" smtClean="0"/>
              <a:t>(AR Holding, März 2023)</a:t>
            </a:r>
            <a:endParaRPr lang="de-DE" sz="1400" i="0" dirty="0" smtClean="0"/>
          </a:p>
          <a:p>
            <a:pPr marL="800100" lvl="1" indent="-285750">
              <a:buFont typeface="Wingdings" panose="05000000000000000000" pitchFamily="2" charset="2"/>
              <a:buChar char="v"/>
            </a:pPr>
            <a:r>
              <a:rPr lang="de-DE" sz="1400" b="1" i="0" dirty="0" smtClean="0"/>
              <a:t>16 GUF-Berichte </a:t>
            </a:r>
            <a:r>
              <a:rPr lang="de-DE" sz="1400" i="0" dirty="0" smtClean="0"/>
              <a:t>im AR der Holding </a:t>
            </a:r>
            <a:r>
              <a:rPr lang="de-DE" sz="1000" i="0" dirty="0" smtClean="0"/>
              <a:t>(bis September 2023)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sz="1800" i="0" dirty="0" smtClean="0"/>
              <a:t>Umfassender </a:t>
            </a:r>
            <a:r>
              <a:rPr lang="de-DE" sz="1800" b="1" i="0" dirty="0" smtClean="0"/>
              <a:t>GR-Bericht über Geschäftstätigkeit </a:t>
            </a:r>
            <a:br>
              <a:rPr lang="de-DE" sz="1800" b="1" i="0" dirty="0" smtClean="0"/>
            </a:br>
            <a:r>
              <a:rPr lang="de-DE" sz="1100" i="0" dirty="0" smtClean="0"/>
              <a:t>(Mai 2023)</a:t>
            </a:r>
            <a:endParaRPr lang="de-DE" sz="1800" i="0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sz="1800" b="1" i="0" dirty="0" err="1" smtClean="0"/>
              <a:t>CashPooling</a:t>
            </a:r>
            <a:r>
              <a:rPr lang="de-DE" sz="1800" b="1" i="0" dirty="0" smtClean="0"/>
              <a:t> Neu </a:t>
            </a:r>
            <a:r>
              <a:rPr lang="de-DE" sz="1100" i="0" dirty="0" smtClean="0"/>
              <a:t>(Q1 2023 – Q2 2024)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sz="1800" b="1" i="0" dirty="0" smtClean="0"/>
              <a:t>Digitalisierung </a:t>
            </a:r>
            <a:r>
              <a:rPr lang="de-DE" sz="1800" b="1" i="0" dirty="0"/>
              <a:t>&amp;</a:t>
            </a:r>
            <a:r>
              <a:rPr lang="de-DE" sz="1800" b="1" i="0" dirty="0" smtClean="0"/>
              <a:t> </a:t>
            </a:r>
            <a:r>
              <a:rPr lang="de-DE" sz="1800" b="1" i="0" dirty="0"/>
              <a:t>Revisionssicherheit </a:t>
            </a:r>
            <a:r>
              <a:rPr lang="de-DE" sz="1800" i="0" dirty="0"/>
              <a:t>– Einführung „MOXIS</a:t>
            </a:r>
            <a:r>
              <a:rPr lang="de-DE" sz="1400" i="0" dirty="0" smtClean="0"/>
              <a:t>“ </a:t>
            </a:r>
            <a:r>
              <a:rPr lang="de-DE" sz="1200" i="0" dirty="0" smtClean="0"/>
              <a:t>(digitale Unterschrift und Ablage)</a:t>
            </a:r>
            <a:endParaRPr lang="de-DE" sz="1200" i="0" dirty="0"/>
          </a:p>
        </p:txBody>
      </p:sp>
    </p:spTree>
    <p:extLst>
      <p:ext uri="{BB962C8B-B14F-4D97-AF65-F5344CB8AC3E}">
        <p14:creationId xmlns:p14="http://schemas.microsoft.com/office/powerpoint/2010/main" val="255713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3237170" y="186773"/>
            <a:ext cx="5040000" cy="250825"/>
          </a:xfrm>
        </p:spPr>
        <p:txBody>
          <a:bodyPr/>
          <a:lstStyle/>
          <a:p>
            <a:r>
              <a:rPr lang="de-DE" sz="2500" i="0" dirty="0" smtClean="0"/>
              <a:t>Cash Pooling Neu</a:t>
            </a:r>
            <a:endParaRPr lang="de-DE" sz="2500" i="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2"/>
          </p:nvPr>
        </p:nvSpPr>
        <p:spPr>
          <a:xfrm>
            <a:off x="123519" y="264374"/>
            <a:ext cx="2520000" cy="3240000"/>
          </a:xfrm>
        </p:spPr>
        <p:txBody>
          <a:bodyPr/>
          <a:lstStyle/>
          <a:p>
            <a:r>
              <a:rPr lang="de-DE" sz="2400" dirty="0" smtClean="0"/>
              <a:t>Exkurs</a:t>
            </a:r>
          </a:p>
          <a:p>
            <a:r>
              <a:rPr lang="de-DE" sz="3200" dirty="0" smtClean="0"/>
              <a:t>GUF</a:t>
            </a:r>
            <a:endParaRPr lang="de-DE" sz="3200" dirty="0"/>
          </a:p>
        </p:txBody>
      </p:sp>
      <p:sp>
        <p:nvSpPr>
          <p:cNvPr id="8" name="Rechteck 7"/>
          <p:cNvSpPr/>
          <p:nvPr/>
        </p:nvSpPr>
        <p:spPr>
          <a:xfrm>
            <a:off x="2239482" y="1531143"/>
            <a:ext cx="6248400" cy="36036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spcAft>
                <a:spcPts val="0"/>
              </a:spcAft>
              <a:defRPr/>
            </a:pPr>
            <a:r>
              <a:rPr lang="de-DE" sz="12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1. Strukturierung und Grundsatzfragen</a:t>
            </a:r>
            <a:r>
              <a:rPr lang="de-DE" sz="12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(Vorprojektphase – abgeschlossen per 31.05.2023) </a:t>
            </a:r>
          </a:p>
        </p:txBody>
      </p:sp>
      <p:sp>
        <p:nvSpPr>
          <p:cNvPr id="9" name="Rechteck 8"/>
          <p:cNvSpPr/>
          <p:nvPr/>
        </p:nvSpPr>
        <p:spPr>
          <a:xfrm>
            <a:off x="2239482" y="2010568"/>
            <a:ext cx="6248400" cy="358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spcAft>
                <a:spcPts val="0"/>
              </a:spcAft>
              <a:defRPr/>
            </a:pPr>
            <a:r>
              <a:rPr lang="de-DE" sz="12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2. Umsetzungskonzept und Externe Expertise</a:t>
            </a:r>
            <a:r>
              <a:rPr lang="de-DE" sz="12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(Projektauftrag zur Umsetzung – abgeschlossen per 15.06.2023)</a:t>
            </a:r>
          </a:p>
        </p:txBody>
      </p:sp>
      <p:sp>
        <p:nvSpPr>
          <p:cNvPr id="10" name="Rechteck 9"/>
          <p:cNvSpPr/>
          <p:nvPr/>
        </p:nvSpPr>
        <p:spPr>
          <a:xfrm>
            <a:off x="2239482" y="2483643"/>
            <a:ext cx="6248400" cy="36036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spcAft>
                <a:spcPts val="0"/>
              </a:spcAft>
              <a:defRPr/>
            </a:pPr>
            <a:r>
              <a:rPr lang="de-DE" sz="12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3. Organisation neu</a:t>
            </a:r>
            <a:r>
              <a:rPr lang="de-DE" sz="12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(rechtliche Prüfung, Festlegung der Machbarkeit – abgeschlossen per 31.08.2023)</a:t>
            </a:r>
          </a:p>
        </p:txBody>
      </p:sp>
      <p:sp>
        <p:nvSpPr>
          <p:cNvPr id="11" name="Rechteck 10"/>
          <p:cNvSpPr/>
          <p:nvPr/>
        </p:nvSpPr>
        <p:spPr>
          <a:xfrm>
            <a:off x="2239482" y="2956718"/>
            <a:ext cx="6248400" cy="36036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spcAft>
                <a:spcPts val="0"/>
              </a:spcAft>
              <a:defRPr/>
            </a:pPr>
            <a:r>
              <a:rPr lang="de-DE" sz="12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4. Kommunikation mit Stakeholdern</a:t>
            </a:r>
            <a:r>
              <a:rPr lang="de-DE" sz="12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de-DE" sz="1050" dirty="0" err="1" smtClean="0">
                <a:ea typeface="Times New Roman" panose="02020603050405020304" pitchFamily="18" charset="0"/>
                <a:cs typeface="Times New Roman" panose="02020603050405020304" pitchFamily="18" charset="0"/>
              </a:rPr>
              <a:t>Kund:innen</a:t>
            </a:r>
            <a:r>
              <a:rPr lang="de-DE" sz="105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, AR Holding, GR Stadt </a:t>
            </a:r>
            <a:r>
              <a:rPr lang="de-DE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Graz)</a:t>
            </a:r>
          </a:p>
        </p:txBody>
      </p:sp>
      <p:sp>
        <p:nvSpPr>
          <p:cNvPr id="12" name="Rechteck 11"/>
          <p:cNvSpPr/>
          <p:nvPr/>
        </p:nvSpPr>
        <p:spPr>
          <a:xfrm>
            <a:off x="2239482" y="3431380"/>
            <a:ext cx="6248400" cy="3603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spcAft>
                <a:spcPts val="0"/>
              </a:spcAft>
              <a:defRPr/>
            </a:pPr>
            <a:r>
              <a:rPr lang="de-DE" sz="12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5. Vertragsmanagement</a:t>
            </a:r>
            <a:r>
              <a:rPr lang="de-DE" sz="12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(Verhandlung, Genehmigung und Abschluss der Verträge bis April 2024)</a:t>
            </a:r>
          </a:p>
        </p:txBody>
      </p:sp>
      <p:sp>
        <p:nvSpPr>
          <p:cNvPr id="13" name="Rechteck 12"/>
          <p:cNvSpPr/>
          <p:nvPr/>
        </p:nvSpPr>
        <p:spPr>
          <a:xfrm>
            <a:off x="2239482" y="3904455"/>
            <a:ext cx="6248400" cy="36036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spcAft>
                <a:spcPts val="0"/>
              </a:spcAft>
              <a:defRPr/>
            </a:pPr>
            <a:r>
              <a:rPr lang="de-DE" sz="1200" b="1" dirty="0">
                <a:solidFill>
                  <a:srgbClr val="FFFFFF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6. Umsetzung</a:t>
            </a:r>
            <a:r>
              <a:rPr lang="de-DE" sz="1200" dirty="0">
                <a:solidFill>
                  <a:srgbClr val="FFFFFF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050" dirty="0">
                <a:solidFill>
                  <a:srgbClr val="FFFFFF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(„Go Live“ im 2. Quartal 2024)</a:t>
            </a:r>
            <a:endParaRPr lang="de-DE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Gerade Verbindung mit Pfeil 13"/>
          <p:cNvCxnSpPr/>
          <p:nvPr/>
        </p:nvCxnSpPr>
        <p:spPr>
          <a:xfrm>
            <a:off x="1834532" y="1711325"/>
            <a:ext cx="4762" cy="2373312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5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964" y="2343551"/>
            <a:ext cx="444500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Grafik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688" y="1891505"/>
            <a:ext cx="444500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Grafik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757" y="1428581"/>
            <a:ext cx="444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feld 18"/>
          <p:cNvSpPr txBox="1"/>
          <p:nvPr/>
        </p:nvSpPr>
        <p:spPr>
          <a:xfrm>
            <a:off x="3162743" y="538923"/>
            <a:ext cx="50243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/>
              <a:t>Kommunikation, Expertise und Transparenz</a:t>
            </a:r>
          </a:p>
          <a:p>
            <a:r>
              <a:rPr lang="de-DE" sz="1100" b="1" dirty="0" smtClean="0"/>
              <a:t>Projektstart: Jan 2023</a:t>
            </a:r>
          </a:p>
          <a:p>
            <a:r>
              <a:rPr lang="de-DE" sz="1100" b="1" dirty="0" smtClean="0"/>
              <a:t>Projektumsetzung: Q2 2024</a:t>
            </a:r>
            <a:endParaRPr lang="de-DE" sz="1100" b="1" dirty="0"/>
          </a:p>
        </p:txBody>
      </p:sp>
    </p:spTree>
    <p:extLst>
      <p:ext uri="{BB962C8B-B14F-4D97-AF65-F5344CB8AC3E}">
        <p14:creationId xmlns:p14="http://schemas.microsoft.com/office/powerpoint/2010/main" val="301966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3"/>
          <p:cNvSpPr txBox="1">
            <a:spLocks/>
          </p:cNvSpPr>
          <p:nvPr/>
        </p:nvSpPr>
        <p:spPr bwMode="auto">
          <a:xfrm>
            <a:off x="228598" y="233020"/>
            <a:ext cx="2520000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685800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1" kern="12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143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800" b="1" i="0" dirty="0" smtClean="0"/>
              <a:t>Kennzahlen</a:t>
            </a:r>
            <a:r>
              <a:rPr lang="de-DE" sz="3500" i="0" dirty="0" smtClean="0"/>
              <a:t/>
            </a:r>
            <a:br>
              <a:rPr lang="de-DE" sz="3500" i="0" dirty="0" smtClean="0"/>
            </a:br>
            <a:r>
              <a:rPr lang="de-DE" sz="3500" i="0" dirty="0" smtClean="0"/>
              <a:t>Operative Einnahmen</a:t>
            </a:r>
          </a:p>
          <a:p>
            <a:r>
              <a:rPr lang="de-DE" sz="1800" i="0" dirty="0" smtClean="0"/>
              <a:t>(Nicht-LCF-Bereich)</a:t>
            </a:r>
            <a:endParaRPr lang="de-DE" sz="3500" i="0" dirty="0" smtClean="0"/>
          </a:p>
        </p:txBody>
      </p:sp>
      <p:graphicFrame>
        <p:nvGraphicFramePr>
          <p:cNvPr id="13" name="Diagramm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1846871"/>
              </p:ext>
            </p:extLst>
          </p:nvPr>
        </p:nvGraphicFramePr>
        <p:xfrm>
          <a:off x="3455581" y="360208"/>
          <a:ext cx="4976038" cy="29856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Diagramm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0686396"/>
              </p:ext>
            </p:extLst>
          </p:nvPr>
        </p:nvGraphicFramePr>
        <p:xfrm>
          <a:off x="3338623" y="714037"/>
          <a:ext cx="5667153" cy="35241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feld 1"/>
          <p:cNvSpPr txBox="1"/>
          <p:nvPr/>
        </p:nvSpPr>
        <p:spPr>
          <a:xfrm>
            <a:off x="0" y="3931824"/>
            <a:ext cx="4413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>
                <a:solidFill>
                  <a:schemeClr val="bg1"/>
                </a:solidFill>
              </a:rPr>
              <a:t>Summe: 1,08 Mrd.€</a:t>
            </a:r>
          </a:p>
          <a:p>
            <a:r>
              <a:rPr lang="de-DE" sz="1600" dirty="0" smtClean="0">
                <a:solidFill>
                  <a:schemeClr val="bg1"/>
                </a:solidFill>
              </a:rPr>
              <a:t>Summe NVA23: 1,03 Mrd. </a:t>
            </a:r>
            <a:r>
              <a:rPr lang="de-DE" sz="1600" dirty="0">
                <a:solidFill>
                  <a:schemeClr val="bg1"/>
                </a:solidFill>
              </a:rPr>
              <a:t>€</a:t>
            </a:r>
            <a:endParaRPr lang="de-DE" sz="1600" dirty="0" smtClean="0">
              <a:solidFill>
                <a:schemeClr val="bg1"/>
              </a:solidFill>
            </a:endParaRPr>
          </a:p>
          <a:p>
            <a:r>
              <a:rPr lang="de-DE" sz="1600" dirty="0" smtClean="0">
                <a:solidFill>
                  <a:schemeClr val="bg1"/>
                </a:solidFill>
              </a:rPr>
              <a:t>Wachstum: +4,3%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3" name="Flussdiagramm: Verbinder 2"/>
          <p:cNvSpPr/>
          <p:nvPr/>
        </p:nvSpPr>
        <p:spPr>
          <a:xfrm>
            <a:off x="5766026" y="2094436"/>
            <a:ext cx="812345" cy="763360"/>
          </a:xfrm>
          <a:prstGeom prst="flowChartConnector">
            <a:avLst/>
          </a:prstGeom>
          <a:ln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1,08  Mrd.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292355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Benutzerdefiniert 2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70C0"/>
      </a:hlink>
      <a:folHlink>
        <a:srgbClr val="0070C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vorlage_Stadt [Schreibgeschützt]" id="{8F51BF9E-8EBA-4EB5-9808-C8B60AB361DD}" vid="{5C6C462E-5672-4FDF-8F54-9DF15702655D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Kategorie xmlns="d30e9b94-afbc-456e-bb18-ba5167d8197a">Corporate Design und Öffentlichkeitsarbeit</Kategorie>
    <Stand xmlns="d30e9b94-afbc-456e-bb18-ba5167d8197a">02.05.2019</Stand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8B6EA2D7151B945A53EA1E583E732C5" ma:contentTypeVersion="4" ma:contentTypeDescription="Ein neues Dokument erstellen." ma:contentTypeScope="" ma:versionID="97b8808c2c68a04c3865c06527bb4947">
  <xsd:schema xmlns:xsd="http://www.w3.org/2001/XMLSchema" xmlns:xs="http://www.w3.org/2001/XMLSchema" xmlns:p="http://schemas.microsoft.com/office/2006/metadata/properties" xmlns:ns2="d30e9b94-afbc-456e-bb18-ba5167d8197a" targetNamespace="http://schemas.microsoft.com/office/2006/metadata/properties" ma:root="true" ma:fieldsID="89a690d8dd2bd6abcee52cad65fbe6c2" ns2:_="">
    <xsd:import namespace="d30e9b94-afbc-456e-bb18-ba5167d8197a"/>
    <xsd:element name="properties">
      <xsd:complexType>
        <xsd:sequence>
          <xsd:element name="documentManagement">
            <xsd:complexType>
              <xsd:all>
                <xsd:element ref="ns2:Stand" minOccurs="0"/>
                <xsd:element ref="ns2:Kategori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0e9b94-afbc-456e-bb18-ba5167d8197a" elementFormDefault="qualified">
    <xsd:import namespace="http://schemas.microsoft.com/office/2006/documentManagement/types"/>
    <xsd:import namespace="http://schemas.microsoft.com/office/infopath/2007/PartnerControls"/>
    <xsd:element name="Stand" ma:index="4" nillable="true" ma:displayName="Stand" ma:internalName="Stand" ma:readOnly="false">
      <xsd:simpleType>
        <xsd:restriction base="dms:Text">
          <xsd:maxLength value="255"/>
        </xsd:restriction>
      </xsd:simpleType>
    </xsd:element>
    <xsd:element name="Kategorie" ma:index="5" nillable="true" ma:displayName="Kategorie" ma:format="Dropdown" ma:internalName="Kategorie" ma:readOnly="false">
      <xsd:simpleType>
        <xsd:restriction base="dms:Choice">
          <xsd:enumeration value="Geschäftsordnungen"/>
          <xsd:enumeration value="Sonstige interne Vorschriften"/>
          <xsd:enumeration value="Inventarordnung(IOM)"/>
          <xsd:enumeration value="Bestell- und Rechnungswesen"/>
          <xsd:enumeration value="Geschäftseinteilung"/>
          <xsd:enumeration value="Organigramm"/>
          <xsd:enumeration value="Informationssicherheit"/>
          <xsd:enumeration value="Telearbeit"/>
          <xsd:enumeration value="Dienstzeit"/>
          <xsd:enumeration value="Dienstrecht"/>
          <xsd:enumeration value="Corporate Design und Öffentlichkeitsarbeit"/>
          <xsd:enumeration value="Statute"/>
          <xsd:enumeration value="Aktenführung und –bearbeitung"/>
          <xsd:enumeration value="ungültig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Inhaltstyp"/>
        <xsd:element ref="dc:title" minOccurs="0" maxOccurs="1" ma:index="3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4FC1D8F-C218-4AD2-9204-96143FCA02BA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d30e9b94-afbc-456e-bb18-ba5167d8197a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D642D9B-BF58-43BD-BD17-E302C3EE2C2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7A4DB03-A697-457E-B08F-16B7C1747FA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0e9b94-afbc-456e-bb18-ba5167d819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 neu</Template>
  <TotalTime>0</TotalTime>
  <Words>651</Words>
  <Application>Microsoft Office PowerPoint</Application>
  <PresentationFormat>Bildschirmpräsentation (16:9)</PresentationFormat>
  <Paragraphs>163</Paragraphs>
  <Slides>17</Slides>
  <Notes>12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7" baseType="lpstr">
      <vt:lpstr>ＭＳ Ｐゴシック</vt:lpstr>
      <vt:lpstr>Arial</vt:lpstr>
      <vt:lpstr>Arial Unicode MS</vt:lpstr>
      <vt:lpstr>Calibri</vt:lpstr>
      <vt:lpstr>Calibri Light</vt:lpstr>
      <vt:lpstr>Symbol</vt:lpstr>
      <vt:lpstr>Times New Roman</vt:lpstr>
      <vt:lpstr>Wingdings</vt:lpstr>
      <vt:lpstr>Office</vt:lpstr>
      <vt:lpstr>Arbeitsblatt</vt:lpstr>
      <vt:lpstr>Budget 2024  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Budget 2024   </vt:lpstr>
    </vt:vector>
  </TitlesOfParts>
  <Company>Haus Graz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Stadt  4. Jour Fixe für BudgetreferentInnen</dc:title>
  <dc:creator>Deutsch Elke</dc:creator>
  <cp:lastModifiedBy>Kraner Florian</cp:lastModifiedBy>
  <cp:revision>327</cp:revision>
  <cp:lastPrinted>2023-12-12T14:55:40Z</cp:lastPrinted>
  <dcterms:created xsi:type="dcterms:W3CDTF">2019-05-03T06:33:07Z</dcterms:created>
  <dcterms:modified xsi:type="dcterms:W3CDTF">2023-12-13T11:38:19Z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0x01010078B6EA2D7151B945A53EA1E583E732C5</vt:lpwstr>
  </property>
</Properties>
</file>