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305" r:id="rId2"/>
    <p:sldId id="293" r:id="rId3"/>
    <p:sldId id="328" r:id="rId4"/>
    <p:sldId id="327" r:id="rId5"/>
    <p:sldId id="264" r:id="rId6"/>
    <p:sldId id="312" r:id="rId7"/>
    <p:sldId id="313" r:id="rId8"/>
    <p:sldId id="329" r:id="rId9"/>
    <p:sldId id="330" r:id="rId10"/>
    <p:sldId id="331" r:id="rId11"/>
    <p:sldId id="333" r:id="rId12"/>
    <p:sldId id="334" r:id="rId13"/>
    <p:sldId id="314" r:id="rId14"/>
    <p:sldId id="292" r:id="rId15"/>
    <p:sldId id="286" r:id="rId16"/>
    <p:sldId id="291" r:id="rId17"/>
    <p:sldId id="297" r:id="rId18"/>
    <p:sldId id="308" r:id="rId19"/>
    <p:sldId id="316" r:id="rId20"/>
    <p:sldId id="294" r:id="rId21"/>
    <p:sldId id="317" r:id="rId22"/>
    <p:sldId id="296" r:id="rId23"/>
    <p:sldId id="279" r:id="rId24"/>
  </p:sldIdLst>
  <p:sldSz cx="9144000" cy="6858000" type="screen4x3"/>
  <p:notesSz cx="6718300" cy="9855200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stieg" id="{57523CC6-5734-4AE5-939E-B765CE58F8B7}">
          <p14:sldIdLst>
            <p14:sldId id="305"/>
            <p14:sldId id="293"/>
            <p14:sldId id="328"/>
            <p14:sldId id="327"/>
            <p14:sldId id="264"/>
          </p14:sldIdLst>
        </p14:section>
        <p14:section name="Zu beachten" id="{D698CB86-B619-4D61-AC94-E090A69F5CED}">
          <p14:sldIdLst>
            <p14:sldId id="312"/>
            <p14:sldId id="313"/>
          </p14:sldIdLst>
        </p14:section>
        <p14:section name="Who is Who" id="{D5D00173-7B20-40F5-BF6C-E6B0774C6269}">
          <p14:sldIdLst>
            <p14:sldId id="329"/>
            <p14:sldId id="330"/>
            <p14:sldId id="331"/>
            <p14:sldId id="333"/>
          </p14:sldIdLst>
        </p14:section>
        <p14:section name="Wahlablauf" id="{671E73DA-C975-429F-8B1A-7CBC7A107DEA}">
          <p14:sldIdLst>
            <p14:sldId id="334"/>
            <p14:sldId id="314"/>
            <p14:sldId id="292"/>
            <p14:sldId id="286"/>
            <p14:sldId id="291"/>
            <p14:sldId id="297"/>
            <p14:sldId id="308"/>
            <p14:sldId id="316"/>
            <p14:sldId id="294"/>
            <p14:sldId id="317"/>
            <p14:sldId id="296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3300"/>
    <a:srgbClr val="FF3399"/>
    <a:srgbClr val="6600CC"/>
    <a:srgbClr val="FF0000"/>
    <a:srgbClr val="CC0000"/>
    <a:srgbClr val="C0C0C0"/>
    <a:srgbClr val="009900"/>
    <a:srgbClr val="FFCC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1769" autoAdjust="0"/>
  </p:normalViewPr>
  <p:slideViewPr>
    <p:cSldViewPr>
      <p:cViewPr varScale="1">
        <p:scale>
          <a:sx n="98" d="100"/>
          <a:sy n="98" d="100"/>
        </p:scale>
        <p:origin x="151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6825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6825" y="9363075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B43D84F-FB26-4ACD-887C-298B516BA7F4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7908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6825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5350" y="4681538"/>
            <a:ext cx="4927600" cy="443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noProof="0"/>
              <a:t>Klicken Sie, um die Formate des Vorlagentextes zu bearbeiten</a:t>
            </a:r>
          </a:p>
          <a:p>
            <a:pPr lvl="1"/>
            <a:r>
              <a:rPr lang="de-AT" noProof="0"/>
              <a:t>Zweite Ebene</a:t>
            </a:r>
          </a:p>
          <a:p>
            <a:pPr lvl="2"/>
            <a:r>
              <a:rPr lang="de-AT" noProof="0"/>
              <a:t>Dritte Ebene</a:t>
            </a:r>
          </a:p>
          <a:p>
            <a:pPr lvl="3"/>
            <a:r>
              <a:rPr lang="de-AT" noProof="0"/>
              <a:t>Vierte Ebene</a:t>
            </a:r>
          </a:p>
          <a:p>
            <a:pPr lvl="4"/>
            <a:r>
              <a:rPr lang="de-AT" noProof="0"/>
              <a:t>Fünfte Ebene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075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6825" y="9363075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76B6AC9-34E9-4732-8B00-0440342DE8E6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93746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de-DE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25.04.11</a:t>
            </a:r>
          </a:p>
        </p:txBody>
      </p:sp>
      <p:sp>
        <p:nvSpPr>
          <p:cNvPr id="28675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  <a:tab pos="1433513" algn="l"/>
                <a:tab pos="2151063" algn="l"/>
                <a:tab pos="2868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2523608-7E50-4418-A216-06B4BEF879C2}" type="slidenum">
              <a:rPr lang="de-DE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eaLnBrk="1" hangingPunct="1"/>
              <a:t>1</a:t>
            </a:fld>
            <a:endParaRPr lang="de-DE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67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39775"/>
            <a:ext cx="4922838" cy="3694113"/>
          </a:xfrm>
          <a:solidFill>
            <a:srgbClr val="FFFFFF"/>
          </a:solidFill>
          <a:ln/>
        </p:spPr>
      </p:sp>
      <p:sp>
        <p:nvSpPr>
          <p:cNvPr id="2867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1513" y="4681538"/>
            <a:ext cx="5373687" cy="44338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592" tIns="45296" rIns="90592" bIns="45296" anchor="ctr"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2D04401-FC14-4F63-A613-5E5105D544EF}" type="slidenum">
              <a:rPr lang="de-AT" sz="1200"/>
              <a:pPr eaLnBrk="1" hangingPunct="1"/>
              <a:t>3</a:t>
            </a:fld>
            <a:endParaRPr lang="de-AT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3339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2D04401-FC14-4F63-A613-5E5105D544EF}" type="slidenum">
              <a:rPr lang="de-AT" sz="1200"/>
              <a:pPr eaLnBrk="1" hangingPunct="1"/>
              <a:t>4</a:t>
            </a:fld>
            <a:endParaRPr lang="de-AT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8590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2D04401-FC14-4F63-A613-5E5105D544EF}" type="slidenum">
              <a:rPr lang="de-AT" sz="1200"/>
              <a:pPr eaLnBrk="1" hangingPunct="1"/>
              <a:t>5</a:t>
            </a:fld>
            <a:endParaRPr lang="de-AT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B6AC9-34E9-4732-8B00-0440342DE8E6}" type="slidenum">
              <a:rPr lang="de-AT" smtClean="0"/>
              <a:pPr>
                <a:defRPr/>
              </a:pPr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9909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B6AC9-34E9-4732-8B00-0440342DE8E6}" type="slidenum">
              <a:rPr lang="de-AT" smtClean="0"/>
              <a:pPr>
                <a:defRPr/>
              </a:pPr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5138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Datenschutz! Befragungsblatt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B6AC9-34E9-4732-8B00-0440342DE8E6}" type="slidenum">
              <a:rPr lang="de-AT" smtClean="0"/>
              <a:pPr>
                <a:defRPr/>
              </a:pPr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8941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/>
          </a:p>
        </p:txBody>
      </p:sp>
      <p:sp>
        <p:nvSpPr>
          <p:cNvPr id="3277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9576DB5-7437-45C7-80D0-18D517D009E0}" type="slidenum">
              <a:rPr lang="de-AT" sz="1200"/>
              <a:pPr eaLnBrk="1" hangingPunct="1"/>
              <a:t>14</a:t>
            </a:fld>
            <a:endParaRPr lang="de-AT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/>
          </a:p>
        </p:txBody>
      </p:sp>
      <p:sp>
        <p:nvSpPr>
          <p:cNvPr id="3379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AC1D23A-5F4D-44E7-89AF-9205FF77B171}" type="slidenum">
              <a:rPr lang="de-AT" sz="1200"/>
              <a:pPr eaLnBrk="1" hangingPunct="1"/>
              <a:t>15</a:t>
            </a:fld>
            <a:endParaRPr lang="de-AT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Austausch Grafik – Datenschutz</a:t>
            </a:r>
          </a:p>
          <a:p>
            <a:r>
              <a:rPr lang="de-DE" dirty="0"/>
              <a:t>Ablauf 1. 2. 3. 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6B6AC9-34E9-4732-8B00-0440342DE8E6}" type="slidenum">
              <a:rPr lang="de-AT" smtClean="0"/>
              <a:pPr>
                <a:defRPr/>
              </a:pPr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95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/>
          <p:cNvSpPr txBox="1">
            <a:spLocks noChangeArrowheads="1"/>
          </p:cNvSpPr>
          <p:nvPr userDrawn="1"/>
        </p:nvSpPr>
        <p:spPr bwMode="auto">
          <a:xfrm>
            <a:off x="36513" y="6437313"/>
            <a:ext cx="197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400" b="1">
                <a:solidFill>
                  <a:schemeClr val="bg1"/>
                </a:solidFill>
              </a:rPr>
              <a:t>Wolfgang Schwartz</a:t>
            </a:r>
          </a:p>
        </p:txBody>
      </p:sp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1851025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370205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5553075" y="6591300"/>
            <a:ext cx="1752600" cy="279400"/>
          </a:xfrm>
          <a:prstGeom prst="rect">
            <a:avLst/>
          </a:prstGeom>
          <a:solidFill>
            <a:srgbClr val="0070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740410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fld id="{C2E3CB58-26FD-447D-807D-CD55BC5888F7}" type="slidenum">
              <a:rPr lang="de-AT" sz="1000"/>
              <a:pPr algn="r"/>
              <a:t>‹Nr.›</a:t>
            </a:fld>
            <a:endParaRPr lang="de-AT" sz="1000"/>
          </a:p>
        </p:txBody>
      </p:sp>
    </p:spTree>
    <p:extLst>
      <p:ext uri="{BB962C8B-B14F-4D97-AF65-F5344CB8AC3E}">
        <p14:creationId xmlns:p14="http://schemas.microsoft.com/office/powerpoint/2010/main" val="252069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0186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079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003548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2605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2905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90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57008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5512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4954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4031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1851025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9" name="Rectangle 5"/>
          <p:cNvSpPr>
            <a:spLocks noChangeArrowheads="1"/>
          </p:cNvSpPr>
          <p:nvPr userDrawn="1"/>
        </p:nvSpPr>
        <p:spPr bwMode="auto">
          <a:xfrm>
            <a:off x="370205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auto">
          <a:xfrm>
            <a:off x="5553075" y="6591300"/>
            <a:ext cx="1752600" cy="279400"/>
          </a:xfrm>
          <a:prstGeom prst="rect">
            <a:avLst/>
          </a:prstGeom>
          <a:solidFill>
            <a:srgbClr val="0070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404100" y="6591300"/>
            <a:ext cx="1752600" cy="279400"/>
          </a:xfrm>
          <a:prstGeom prst="rect">
            <a:avLst/>
          </a:prstGeom>
          <a:solidFill>
            <a:srgbClr val="97948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fld id="{48E0C52F-1BDD-40F8-88D8-45BFD88B46EB}" type="slidenum">
              <a:rPr lang="de-AT" sz="1000"/>
              <a:pPr algn="r"/>
              <a:t>‹Nr.›</a:t>
            </a:fld>
            <a:endParaRPr lang="de-AT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u="sng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u="sng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u="sng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u="sng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JN0lxRZ7W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az.at/volksbefragun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720725" y="4402138"/>
            <a:ext cx="736123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de-AT" b="1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Volksbefragung am 2. Februar 2025</a:t>
            </a: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720725" y="3556000"/>
            <a:ext cx="34115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90000" bIns="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de-AT" sz="1800" dirty="0">
                <a:solidFill>
                  <a:srgbClr val="6F6F63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Schulung Wahlbehördenmitglieder </a:t>
            </a:r>
          </a:p>
          <a:p>
            <a:pPr eaLnBrk="1" hangingPunct="1">
              <a:lnSpc>
                <a:spcPts val="2500"/>
              </a:lnSpc>
            </a:pPr>
            <a:r>
              <a:rPr lang="de-AT" sz="1800" dirty="0">
                <a:solidFill>
                  <a:srgbClr val="6F6F63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2025 / Graz</a:t>
            </a:r>
          </a:p>
        </p:txBody>
      </p:sp>
      <p:sp>
        <p:nvSpPr>
          <p:cNvPr id="3077" name="Text Box 1"/>
          <p:cNvSpPr txBox="1">
            <a:spLocks noChangeArrowheads="1"/>
          </p:cNvSpPr>
          <p:nvPr/>
        </p:nvSpPr>
        <p:spPr bwMode="auto">
          <a:xfrm>
            <a:off x="720725" y="6146800"/>
            <a:ext cx="7361238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bIns="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de-AT" sz="1200" b="1">
                <a:solidFill>
                  <a:srgbClr val="898989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Stadt Graz </a:t>
            </a:r>
            <a:r>
              <a:rPr lang="de-AT" sz="1200">
                <a:solidFill>
                  <a:srgbClr val="898989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| Graz-Rathaus | 8011</a:t>
            </a:r>
          </a:p>
        </p:txBody>
      </p:sp>
      <p:pic>
        <p:nvPicPr>
          <p:cNvPr id="3078" name="Picture 8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0488"/>
            <a:ext cx="91440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38" y="344488"/>
            <a:ext cx="1944687" cy="70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 advTm="1476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AT" sz="3600" dirty="0"/>
              <a:t>Befragungstag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de-AT" dirty="0"/>
              <a:t>Sonntag, </a:t>
            </a:r>
            <a:r>
              <a:rPr lang="de-AT" b="1" dirty="0"/>
              <a:t>2. Februar 2025, 7.00 – 16.00</a:t>
            </a:r>
          </a:p>
          <a:p>
            <a:pPr algn="ctr" eaLnBrk="1" hangingPunct="1">
              <a:buFontTx/>
              <a:buNone/>
            </a:pPr>
            <a:endParaRPr lang="de-AT" b="1" dirty="0"/>
          </a:p>
          <a:p>
            <a:pPr eaLnBrk="1" hangingPunct="1"/>
            <a:r>
              <a:rPr lang="de-AT" dirty="0"/>
              <a:t>12 Ordentliche Wahlsprengel </a:t>
            </a:r>
          </a:p>
          <a:p>
            <a:pPr eaLnBrk="1" hangingPunct="1"/>
            <a:r>
              <a:rPr lang="de-AT" dirty="0"/>
              <a:t>1 Besondere Wahlbehörden </a:t>
            </a:r>
            <a:r>
              <a:rPr lang="de-AT" sz="1800" dirty="0"/>
              <a:t>(Hausbesuche)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8780"/>
            <a:ext cx="8278813" cy="471707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de-AT" dirty="0"/>
              <a:t>Steiermärkisches Volksrechtegesetz</a:t>
            </a:r>
            <a:r>
              <a:rPr lang="de-AT" sz="1800" dirty="0"/>
              <a:t> </a:t>
            </a:r>
            <a:br>
              <a:rPr lang="de-AT" sz="1800" dirty="0"/>
            </a:br>
            <a:r>
              <a:rPr lang="de-AT" sz="1800" dirty="0" err="1"/>
              <a:t>idF</a:t>
            </a:r>
            <a:r>
              <a:rPr lang="de-AT" sz="1800" dirty="0"/>
              <a:t> </a:t>
            </a:r>
            <a:r>
              <a:rPr lang="de-AT" sz="1800" dirty="0" err="1"/>
              <a:t>LGBl</a:t>
            </a:r>
            <a:r>
              <a:rPr lang="de-AT" sz="1800" dirty="0"/>
              <a:t> Nr. 79/2017</a:t>
            </a:r>
          </a:p>
          <a:p>
            <a:pPr lvl="1" eaLnBrk="1" hangingPunct="1"/>
            <a:r>
              <a:rPr lang="de-DE" dirty="0"/>
              <a:t>Gemeindewahlordnung Graz 1992</a:t>
            </a:r>
            <a:br>
              <a:rPr lang="de-DE" dirty="0"/>
            </a:br>
            <a:r>
              <a:rPr lang="de-DE" sz="1800" dirty="0"/>
              <a:t>Stammfassung </a:t>
            </a:r>
            <a:r>
              <a:rPr lang="de-DE" sz="1800" dirty="0" err="1"/>
              <a:t>LGBl</a:t>
            </a:r>
            <a:r>
              <a:rPr lang="de-DE" sz="1800" dirty="0"/>
              <a:t> Nr. 42/1992</a:t>
            </a:r>
          </a:p>
          <a:p>
            <a:pPr lvl="1" eaLnBrk="1" hangingPunct="1"/>
            <a:r>
              <a:rPr lang="de-DE" dirty="0"/>
              <a:t>Gemeindewahlordnung Graz 1992</a:t>
            </a:r>
            <a:r>
              <a:rPr lang="de-DE" sz="1800" dirty="0"/>
              <a:t> </a:t>
            </a:r>
            <a:br>
              <a:rPr lang="de-DE" sz="1800" dirty="0"/>
            </a:br>
            <a:r>
              <a:rPr lang="de-DE" sz="1800" dirty="0" err="1"/>
              <a:t>LGBl</a:t>
            </a:r>
            <a:r>
              <a:rPr lang="de-DE" sz="1800" dirty="0"/>
              <a:t>. Nr. 42/1992, in der Fassung </a:t>
            </a:r>
            <a:r>
              <a:rPr lang="de-DE" sz="1800" dirty="0" err="1"/>
              <a:t>LGBl</a:t>
            </a:r>
            <a:r>
              <a:rPr lang="de-DE" sz="1800" dirty="0"/>
              <a:t>. Nr. 57/2002 </a:t>
            </a:r>
            <a:endParaRPr lang="de-AT" dirty="0"/>
          </a:p>
          <a:p>
            <a:pPr lvl="1" eaLnBrk="1" hangingPunct="1"/>
            <a:endParaRPr lang="de-AT" dirty="0"/>
          </a:p>
          <a:p>
            <a:pPr lvl="1" eaLnBrk="1" hangingPunct="1"/>
            <a:endParaRPr lang="de-AT" dirty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8258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/>
              <a:t>Rechtliche Grundlagen</a:t>
            </a:r>
          </a:p>
        </p:txBody>
      </p:sp>
    </p:spTree>
    <p:extLst>
      <p:ext uri="{BB962C8B-B14F-4D97-AF65-F5344CB8AC3E}">
        <p14:creationId xmlns:p14="http://schemas.microsoft.com/office/powerpoint/2010/main" val="86244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8780"/>
            <a:ext cx="8278813" cy="471707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de-AT" dirty="0"/>
              <a:t>Abholung der Wahlunterlagen durch </a:t>
            </a:r>
            <a:r>
              <a:rPr lang="de-AT" dirty="0" err="1"/>
              <a:t>Wahlleiter-Stellvertreter:in</a:t>
            </a:r>
            <a:endParaRPr lang="de-AT" dirty="0"/>
          </a:p>
          <a:p>
            <a:pPr lvl="1" eaLnBrk="1" hangingPunct="1"/>
            <a:r>
              <a:rPr lang="de-AT" dirty="0"/>
              <a:t>Einrichten und Öffnen des Wahllokales </a:t>
            </a:r>
          </a:p>
          <a:p>
            <a:pPr lvl="1" eaLnBrk="1" hangingPunct="1"/>
            <a:r>
              <a:rPr lang="de-AT" dirty="0"/>
              <a:t>Durchführung der Wahlhandlung</a:t>
            </a:r>
          </a:p>
          <a:p>
            <a:pPr lvl="1" eaLnBrk="1" hangingPunct="1"/>
            <a:r>
              <a:rPr lang="de-AT" dirty="0"/>
              <a:t>Feststellung des Befragungsergebnisses</a:t>
            </a:r>
          </a:p>
          <a:p>
            <a:pPr lvl="1" eaLnBrk="1" hangingPunct="1"/>
            <a:r>
              <a:rPr lang="de-AT" dirty="0"/>
              <a:t>Führung der Niederschrift und Erstellung des Wahlaktes</a:t>
            </a:r>
          </a:p>
          <a:p>
            <a:pPr lvl="1" eaLnBrk="1" hangingPunct="1"/>
            <a:r>
              <a:rPr lang="de-AT" dirty="0"/>
              <a:t>Übermittlung der Wahlakte durch </a:t>
            </a:r>
            <a:r>
              <a:rPr lang="de-AT" dirty="0" err="1"/>
              <a:t>Wahlleiter:in</a:t>
            </a:r>
            <a:r>
              <a:rPr lang="de-AT" dirty="0"/>
              <a:t> an Rückgabestelle</a:t>
            </a:r>
          </a:p>
          <a:p>
            <a:pPr lvl="1" eaLnBrk="1" hangingPunct="1"/>
            <a:endParaRPr lang="de-AT" dirty="0"/>
          </a:p>
          <a:p>
            <a:pPr lvl="1" eaLnBrk="1" hangingPunct="1"/>
            <a:endParaRPr lang="de-AT" dirty="0"/>
          </a:p>
          <a:p>
            <a:pPr lvl="1" eaLnBrk="1" hangingPunct="1"/>
            <a:endParaRPr lang="de-AT" dirty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8258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/>
              <a:t>Übersicht Aufgaben</a:t>
            </a:r>
          </a:p>
        </p:txBody>
      </p:sp>
    </p:spTree>
    <p:extLst>
      <p:ext uri="{BB962C8B-B14F-4D97-AF65-F5344CB8AC3E}">
        <p14:creationId xmlns:p14="http://schemas.microsoft.com/office/powerpoint/2010/main" val="224635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8278813" cy="418465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de-AT" sz="2400" dirty="0"/>
              <a:t>Hauptwohnsitz am Stichtag 18. November 2024 im </a:t>
            </a:r>
            <a:br>
              <a:rPr lang="de-AT" sz="2400" dirty="0"/>
            </a:br>
            <a:r>
              <a:rPr lang="de-AT" sz="2400" dirty="0"/>
              <a:t>Stadtbezirk Gösting</a:t>
            </a:r>
          </a:p>
          <a:p>
            <a:pPr lvl="1" eaLnBrk="1" hangingPunct="1"/>
            <a:r>
              <a:rPr lang="de-AT" sz="2400" dirty="0"/>
              <a:t>Vollendung 16. Lebensjahr am Befragungstag</a:t>
            </a:r>
          </a:p>
          <a:p>
            <a:pPr lvl="1" eaLnBrk="1" hangingPunct="1"/>
            <a:r>
              <a:rPr lang="de-AT" sz="2400" dirty="0" err="1"/>
              <a:t>Unionsbürger:innen</a:t>
            </a:r>
            <a:endParaRPr lang="de-AT" sz="2400" dirty="0"/>
          </a:p>
          <a:p>
            <a:pPr lvl="1" eaLnBrk="1" hangingPunct="1"/>
            <a:r>
              <a:rPr lang="de-AT" sz="2400" dirty="0"/>
              <a:t>Es darf kein Wahlausschließungsgrund vorhanden sein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38258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de-DE" sz="3600" dirty="0"/>
              <a:t>Stimmberechtigte Personen</a:t>
            </a:r>
            <a:endParaRPr lang="de-A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633412"/>
          </a:xfrm>
        </p:spPr>
        <p:txBody>
          <a:bodyPr/>
          <a:lstStyle/>
          <a:p>
            <a:pPr algn="l"/>
            <a:r>
              <a:rPr lang="de-DE" dirty="0"/>
              <a:t>Zu beachten!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584684"/>
            <a:ext cx="8229600" cy="5508612"/>
          </a:xfrm>
        </p:spPr>
        <p:txBody>
          <a:bodyPr/>
          <a:lstStyle/>
          <a:p>
            <a:r>
              <a:rPr lang="de-AT" sz="2400" dirty="0"/>
              <a:t>Durchführung erfolgt durch die zur Gemeinderatswahl Graz berufenen Wahlbehörden</a:t>
            </a:r>
          </a:p>
          <a:p>
            <a:r>
              <a:rPr lang="de-AT" sz="2400" dirty="0"/>
              <a:t>Einwurf des Befragungskuverts in Wahlurne durch wahlberechtigte Person selbständig oder Übergabe an </a:t>
            </a:r>
            <a:r>
              <a:rPr lang="de-AT" sz="2400" dirty="0" err="1"/>
              <a:t>Wahlleiter:in</a:t>
            </a:r>
            <a:r>
              <a:rPr lang="de-AT" sz="2400" dirty="0"/>
              <a:t> und Einwurf durch dieser/diesen möglich</a:t>
            </a:r>
          </a:p>
          <a:p>
            <a:r>
              <a:rPr lang="de-AT" sz="2400" dirty="0"/>
              <a:t>Niederschrift enthält bei Wahlbehördenmitglieder Zeiten der Anwesenheit und eigene Rubrik für die Erfassung von Hilfsorganen</a:t>
            </a:r>
          </a:p>
          <a:p>
            <a:r>
              <a:rPr lang="de-AT" sz="2400" dirty="0"/>
              <a:t>Keine Weitergabe von Ergebnissen, ausgenommen tel. Sofortmeldung Befragungsergebnis</a:t>
            </a:r>
          </a:p>
          <a:p>
            <a:endParaRPr lang="de-AT" sz="2400" dirty="0"/>
          </a:p>
          <a:p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11021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633412"/>
          </a:xfrm>
        </p:spPr>
        <p:txBody>
          <a:bodyPr/>
          <a:lstStyle/>
          <a:p>
            <a:pPr algn="l"/>
            <a:r>
              <a:rPr lang="de-DE" dirty="0"/>
              <a:t>Zu beachten!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584684"/>
            <a:ext cx="8229600" cy="5508612"/>
          </a:xfrm>
        </p:spPr>
        <p:txBody>
          <a:bodyPr/>
          <a:lstStyle/>
          <a:p>
            <a:r>
              <a:rPr lang="de-AT" sz="2400" dirty="0"/>
              <a:t>Dokumentation aller Beschlüsse der Sprengelwahlbehörde und aller besonderen Vorkommnisse.</a:t>
            </a:r>
          </a:p>
          <a:p>
            <a:r>
              <a:rPr lang="de-AT" sz="2400" dirty="0"/>
              <a:t>Sprengelwahlbehördenmitglieder werden als „Behörde“ tätig.</a:t>
            </a:r>
          </a:p>
          <a:p>
            <a:r>
              <a:rPr lang="de-AT" sz="2400" dirty="0"/>
              <a:t>Keine fremden Personen im Wahllokal (Presse, Familienangehörige etc.) </a:t>
            </a:r>
          </a:p>
          <a:p>
            <a:pPr lvl="1"/>
            <a:r>
              <a:rPr lang="de-AT" sz="1800" dirty="0"/>
              <a:t>Wahlberechtigte dürfen sich nur zur Stimmabgabe im Wahllokal aufhalten und haben diese anschließend zügig zu verlassen.</a:t>
            </a:r>
          </a:p>
          <a:p>
            <a:r>
              <a:rPr lang="de-AT" sz="2400" dirty="0"/>
              <a:t>Anbringung der Kundmachung am Gebäude (Verbotszone)</a:t>
            </a:r>
          </a:p>
          <a:p>
            <a:r>
              <a:rPr lang="de-AT" sz="2400" dirty="0"/>
              <a:t>Anmerkungen im Abstimmungsverzeichnis</a:t>
            </a:r>
          </a:p>
          <a:p>
            <a:r>
              <a:rPr lang="de-AT" sz="2400" dirty="0"/>
              <a:t>Niederschrift ist eine öffentliche Urkunde und begründet vollen Beweis dessen, was darin dokumentiert wird.</a:t>
            </a:r>
          </a:p>
          <a:p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35407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_Wahlbehör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646647"/>
            <a:ext cx="6867657" cy="2818357"/>
          </a:xfrm>
          <a:prstGeom prst="rect">
            <a:avLst/>
          </a:prstGeom>
        </p:spPr>
      </p:pic>
      <p:sp>
        <p:nvSpPr>
          <p:cNvPr id="2" name="Who is Who"/>
          <p:cNvSpPr>
            <a:spLocks noGrp="1"/>
          </p:cNvSpPr>
          <p:nvPr>
            <p:ph type="title"/>
          </p:nvPr>
        </p:nvSpPr>
        <p:spPr>
          <a:xfrm>
            <a:off x="287524" y="80628"/>
            <a:ext cx="2340260" cy="1174142"/>
          </a:xfrm>
        </p:spPr>
        <p:txBody>
          <a:bodyPr/>
          <a:lstStyle/>
          <a:p>
            <a:pPr algn="l"/>
            <a:r>
              <a:rPr lang="de-DE" sz="2400" dirty="0"/>
              <a:t>„Who </a:t>
            </a:r>
            <a:r>
              <a:rPr lang="de-DE" sz="2400" dirty="0" err="1"/>
              <a:t>is</a:t>
            </a:r>
            <a:r>
              <a:rPr lang="de-DE" sz="2400" dirty="0"/>
              <a:t> Who“ </a:t>
            </a:r>
            <a:br>
              <a:rPr lang="de-DE" sz="2400" dirty="0"/>
            </a:br>
            <a:r>
              <a:rPr lang="de-DE" sz="2400" dirty="0"/>
              <a:t>im Wahllokal</a:t>
            </a:r>
          </a:p>
        </p:txBody>
      </p:sp>
      <p:sp>
        <p:nvSpPr>
          <p:cNvPr id="6" name="Wahlleiter"/>
          <p:cNvSpPr txBox="1">
            <a:spLocks noChangeArrowheads="1"/>
          </p:cNvSpPr>
          <p:nvPr/>
        </p:nvSpPr>
        <p:spPr bwMode="auto">
          <a:xfrm>
            <a:off x="191173" y="3702052"/>
            <a:ext cx="8785207" cy="2875718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 err="1"/>
              <a:t>Wahlleiter:in</a:t>
            </a:r>
            <a:endParaRPr lang="de-AT" b="1" kern="0" dirty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Steht der Wahlbehörde vor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Aufrechterhaltung der Ruhe und Ordnung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Für die Beachtung der Bestimmungen des anzuwendenden Gesetzes zu sorgen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Anordnungen ist Folge zu leisten – Bei Nichtbefolgung liegt eine Verwaltungsübertretung vor.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Unterliegen der Amtsverschwiegenheit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sz="1600" b="1" kern="0" dirty="0"/>
              <a:t>Aufgaben bei der Stimmabgabe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Identitätskontrolle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Ausgabe Befragungsblatt und Kuvert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Rücknahme Kuvert u. Einwurf od. Kontrolle Einwurf durch wahlberechtigte Person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/>
          </a:p>
        </p:txBody>
      </p:sp>
    </p:spTree>
    <p:extLst>
      <p:ext uri="{BB962C8B-B14F-4D97-AF65-F5344CB8AC3E}">
        <p14:creationId xmlns:p14="http://schemas.microsoft.com/office/powerpoint/2010/main" val="2024712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7524" y="80628"/>
            <a:ext cx="2340260" cy="1174142"/>
          </a:xfrm>
        </p:spPr>
        <p:txBody>
          <a:bodyPr/>
          <a:lstStyle/>
          <a:p>
            <a:pPr algn="l"/>
            <a:r>
              <a:rPr lang="de-DE" sz="2400" dirty="0"/>
              <a:t>„Who </a:t>
            </a:r>
            <a:r>
              <a:rPr lang="de-DE" sz="2400" dirty="0" err="1"/>
              <a:t>is</a:t>
            </a:r>
            <a:r>
              <a:rPr lang="de-DE" sz="2400" dirty="0"/>
              <a:t> Who“ </a:t>
            </a:r>
            <a:br>
              <a:rPr lang="de-DE" sz="2400" dirty="0"/>
            </a:br>
            <a:r>
              <a:rPr lang="de-DE" sz="2400" dirty="0"/>
              <a:t>im Wahllokal</a:t>
            </a:r>
          </a:p>
        </p:txBody>
      </p:sp>
      <p:sp>
        <p:nvSpPr>
          <p:cNvPr id="8" name="BeisitzerInnen"/>
          <p:cNvSpPr txBox="1">
            <a:spLocks noChangeArrowheads="1"/>
          </p:cNvSpPr>
          <p:nvPr/>
        </p:nvSpPr>
        <p:spPr bwMode="auto">
          <a:xfrm>
            <a:off x="215516" y="3681028"/>
            <a:ext cx="8785207" cy="289674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 err="1"/>
              <a:t>Beisitzer:innen</a:t>
            </a:r>
            <a:r>
              <a:rPr lang="de-AT" b="1" kern="0" dirty="0"/>
              <a:t> (1 x </a:t>
            </a:r>
            <a:r>
              <a:rPr lang="de-AT" b="1" kern="0" dirty="0">
                <a:solidFill>
                  <a:srgbClr val="CC3300"/>
                </a:solidFill>
              </a:rPr>
              <a:t>KPÖ, </a:t>
            </a:r>
            <a:r>
              <a:rPr lang="de-AT" b="1" kern="0" dirty="0"/>
              <a:t>1 x ÖVP, 1 x </a:t>
            </a:r>
            <a:r>
              <a:rPr lang="de-AT" b="1" kern="0" dirty="0">
                <a:solidFill>
                  <a:srgbClr val="00B050"/>
                </a:solidFill>
              </a:rPr>
              <a:t>GRÜNE</a:t>
            </a:r>
            <a:r>
              <a:rPr lang="de-AT" b="1" kern="0" dirty="0"/>
              <a:t>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Stimmberechtigte Mitglieder die aufgrund der Vorschläge der Parteien berufen werden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Vor Antritt des Amtes strenge Unparteilichkeit und gewissenhafte Erfüllung der Pflichten gegenüber der/dem </a:t>
            </a:r>
            <a:r>
              <a:rPr lang="de-AT" sz="1600" kern="0" dirty="0" err="1"/>
              <a:t>Wahleiter:in</a:t>
            </a:r>
            <a:r>
              <a:rPr lang="de-AT" sz="1600" kern="0" dirty="0"/>
              <a:t> zu geloben. (rote Mappe Pkt. 8)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Unterliegen der Amtsverschwiegenheit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Gewährleistung der Objektivität, Transparenz, Verhinderung von Manipulation und Missbrauch</a:t>
            </a:r>
            <a:br>
              <a:rPr lang="de-AT" sz="1600" kern="0" dirty="0"/>
            </a:br>
            <a:endParaRPr lang="de-AT" sz="1600" kern="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sz="1600" b="1" kern="0" dirty="0"/>
              <a:t>Aufgaben bei der Stimmabgabe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Führung des Verzeichnisses der Stimmberechtigten (Stimmliste)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Führung des Abstimmungsverzeichnisses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646647"/>
            <a:ext cx="6867657" cy="281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18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7524" y="80628"/>
            <a:ext cx="2340260" cy="1174142"/>
          </a:xfrm>
        </p:spPr>
        <p:txBody>
          <a:bodyPr/>
          <a:lstStyle/>
          <a:p>
            <a:pPr algn="l"/>
            <a:r>
              <a:rPr lang="de-DE" sz="2400" dirty="0"/>
              <a:t>„Who </a:t>
            </a:r>
            <a:r>
              <a:rPr lang="de-DE" sz="2400" dirty="0" err="1"/>
              <a:t>is</a:t>
            </a:r>
            <a:r>
              <a:rPr lang="de-DE" sz="2400" dirty="0"/>
              <a:t> Who“ </a:t>
            </a:r>
            <a:br>
              <a:rPr lang="de-DE" sz="2400" dirty="0"/>
            </a:br>
            <a:r>
              <a:rPr lang="de-DE" sz="2400" dirty="0"/>
              <a:t>im Wahllokal</a:t>
            </a:r>
          </a:p>
        </p:txBody>
      </p:sp>
      <p:sp>
        <p:nvSpPr>
          <p:cNvPr id="11" name="Vertrauensperson"/>
          <p:cNvSpPr txBox="1">
            <a:spLocks noChangeArrowheads="1"/>
          </p:cNvSpPr>
          <p:nvPr/>
        </p:nvSpPr>
        <p:spPr bwMode="auto">
          <a:xfrm>
            <a:off x="179512" y="3717032"/>
            <a:ext cx="8785207" cy="28817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/>
              <a:t>Vertrauensperson (</a:t>
            </a:r>
            <a:r>
              <a:rPr lang="de-AT" b="1" kern="0" dirty="0">
                <a:solidFill>
                  <a:srgbClr val="0000FF"/>
                </a:solidFill>
              </a:rPr>
              <a:t>FPÖ</a:t>
            </a:r>
            <a:r>
              <a:rPr lang="de-AT" b="1" kern="0" dirty="0"/>
              <a:t>/</a:t>
            </a:r>
            <a:r>
              <a:rPr lang="de-AT" b="1" kern="0" dirty="0">
                <a:solidFill>
                  <a:srgbClr val="FF0000"/>
                </a:solidFill>
              </a:rPr>
              <a:t>SPÖ</a:t>
            </a:r>
            <a:r>
              <a:rPr lang="de-AT" b="1" kern="0" dirty="0"/>
              <a:t>/</a:t>
            </a:r>
            <a:r>
              <a:rPr lang="de-AT" b="1" kern="0" dirty="0">
                <a:solidFill>
                  <a:srgbClr val="FF3399"/>
                </a:solidFill>
              </a:rPr>
              <a:t>NEOS</a:t>
            </a:r>
            <a:r>
              <a:rPr lang="de-AT" b="1" kern="0" dirty="0"/>
              <a:t>/Antragsteller)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Von Parteien, die im zuletzt gewählten Gemeinderat durch mindestens ein Mitglied vertreten sind, jedoch keinen Anspruch auf Entsendung von </a:t>
            </a:r>
            <a:r>
              <a:rPr lang="de-AT" sz="1600" kern="0" dirty="0" err="1"/>
              <a:t>Beisitzer:innen</a:t>
            </a:r>
            <a:r>
              <a:rPr lang="de-AT" sz="1600" kern="0" dirty="0"/>
              <a:t> haben max. 2 Vertrauenspersonen je Wahlbehörde und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je Wahlbehörde eine Vertrauensperson vom Zustellungsbevollmächtigten (Antragsteller des Volksbegehrens)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Kein Stimmrecht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Unterliegen der Amtsverschwiegenheit</a:t>
            </a:r>
            <a:br>
              <a:rPr lang="de-AT" sz="1600" b="1" kern="0" dirty="0"/>
            </a:br>
            <a:r>
              <a:rPr lang="de-AT" sz="1600" b="1" kern="0" dirty="0"/>
              <a:t>Aufgaben bei der Stimmabgabe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Können in der Wahlbehörde aktiv mitwirken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646647"/>
            <a:ext cx="6867657" cy="281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44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7524" y="80628"/>
            <a:ext cx="2340260" cy="1174142"/>
          </a:xfrm>
        </p:spPr>
        <p:txBody>
          <a:bodyPr/>
          <a:lstStyle/>
          <a:p>
            <a:pPr algn="l"/>
            <a:r>
              <a:rPr lang="de-DE" sz="2400" dirty="0"/>
              <a:t>„Who </a:t>
            </a:r>
            <a:r>
              <a:rPr lang="de-DE" sz="2400" dirty="0" err="1"/>
              <a:t>is</a:t>
            </a:r>
            <a:r>
              <a:rPr lang="de-DE" sz="2400" dirty="0"/>
              <a:t> Who“ </a:t>
            </a:r>
            <a:br>
              <a:rPr lang="de-DE" sz="2400" dirty="0"/>
            </a:br>
            <a:r>
              <a:rPr lang="de-DE" sz="2400" dirty="0"/>
              <a:t>im Wahllokal</a:t>
            </a:r>
          </a:p>
        </p:txBody>
      </p:sp>
      <p:sp>
        <p:nvSpPr>
          <p:cNvPr id="12" name="Hilfspersonen"/>
          <p:cNvSpPr txBox="1">
            <a:spLocks noChangeArrowheads="1"/>
          </p:cNvSpPr>
          <p:nvPr/>
        </p:nvSpPr>
        <p:spPr bwMode="auto">
          <a:xfrm>
            <a:off x="179281" y="3681028"/>
            <a:ext cx="8785207" cy="289674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kern="0" dirty="0"/>
              <a:t>Hilfsorgane 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Hilfsorgane werden vom Magistrat zugewiesen. Müssen nicht aus dem Haus Graz (Magistrat) stammen.</a:t>
            </a:r>
            <a:br>
              <a:rPr lang="de-AT" sz="1600" kern="0" dirty="0"/>
            </a:br>
            <a:endParaRPr lang="de-AT" sz="1600" kern="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sz="1600" b="1" kern="0" dirty="0"/>
              <a:t>Aufgaben bei der Stimmabgabe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Unterstützen die Wahlbehörden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de-AT" sz="1600" kern="0" dirty="0"/>
              <a:t>Dürfen unter Kontrolle der Wahlbehörde tätig werden („verlängerter Arm)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de-AT" sz="1600" kern="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646647"/>
            <a:ext cx="6867657" cy="281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2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2 Suche WVZ"/>
          <p:cNvGrpSpPr/>
          <p:nvPr/>
        </p:nvGrpSpPr>
        <p:grpSpPr>
          <a:xfrm>
            <a:off x="1121028" y="2380819"/>
            <a:ext cx="3039666" cy="2137733"/>
            <a:chOff x="1148938" y="2389256"/>
            <a:chExt cx="3626636" cy="2065690"/>
          </a:xfrm>
        </p:grpSpPr>
        <p:pic>
          <p:nvPicPr>
            <p:cNvPr id="56345" name="Picture 2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148938" y="2753106"/>
              <a:ext cx="3522272" cy="1701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T_2SucheWVZ"/>
            <p:cNvSpPr txBox="1"/>
            <p:nvPr/>
          </p:nvSpPr>
          <p:spPr>
            <a:xfrm>
              <a:off x="1656896" y="2389256"/>
              <a:ext cx="3118678" cy="38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2. Suche im Verzeichnis</a:t>
              </a:r>
            </a:p>
          </p:txBody>
        </p:sp>
      </p:grpSp>
      <p:sp>
        <p:nvSpPr>
          <p:cNvPr id="56344" name="Überschrift"/>
          <p:cNvSpPr>
            <a:spLocks noGrp="1" noChangeArrowheads="1"/>
          </p:cNvSpPr>
          <p:nvPr>
            <p:ph type="title"/>
          </p:nvPr>
        </p:nvSpPr>
        <p:spPr>
          <a:xfrm>
            <a:off x="0" y="506413"/>
            <a:ext cx="9036496" cy="401637"/>
          </a:xfrm>
          <a:noFill/>
          <a:ln/>
        </p:spPr>
        <p:txBody>
          <a:bodyPr/>
          <a:lstStyle/>
          <a:p>
            <a:r>
              <a:rPr lang="de-AT" sz="3600" dirty="0" err="1"/>
              <a:t>Wähler:in</a:t>
            </a:r>
            <a:r>
              <a:rPr lang="de-AT" sz="3600" dirty="0"/>
              <a:t> im eigenen Sprengel </a:t>
            </a:r>
          </a:p>
        </p:txBody>
      </p:sp>
      <p:grpSp>
        <p:nvGrpSpPr>
          <p:cNvPr id="8" name="1 Identitätsprüfung"/>
          <p:cNvGrpSpPr/>
          <p:nvPr/>
        </p:nvGrpSpPr>
        <p:grpSpPr>
          <a:xfrm>
            <a:off x="169852" y="1152555"/>
            <a:ext cx="2260683" cy="1497271"/>
            <a:chOff x="169852" y="1152555"/>
            <a:chExt cx="2260683" cy="1497271"/>
          </a:xfrm>
        </p:grpSpPr>
        <p:pic>
          <p:nvPicPr>
            <p:cNvPr id="40" name="Picture 5" descr="fs2006vorn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45" y="1668645"/>
              <a:ext cx="122396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6" descr="dscf0107reisepas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53" t="8627" b="3459"/>
            <a:stretch>
              <a:fillRect/>
            </a:stretch>
          </p:blipFill>
          <p:spPr bwMode="auto">
            <a:xfrm>
              <a:off x="282439" y="1605251"/>
              <a:ext cx="730250" cy="1044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_Identitätsprüfung"/>
            <p:cNvSpPr txBox="1"/>
            <p:nvPr/>
          </p:nvSpPr>
          <p:spPr>
            <a:xfrm>
              <a:off x="169852" y="1152555"/>
              <a:ext cx="22606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1. Identitätsprüfung</a:t>
              </a:r>
            </a:p>
          </p:txBody>
        </p:sp>
      </p:grpSp>
      <p:grpSp>
        <p:nvGrpSpPr>
          <p:cNvPr id="12" name="3 Eintrag Abstimm"/>
          <p:cNvGrpSpPr/>
          <p:nvPr/>
        </p:nvGrpSpPr>
        <p:grpSpPr>
          <a:xfrm>
            <a:off x="1871700" y="3292893"/>
            <a:ext cx="3907123" cy="2990876"/>
            <a:chOff x="1871700" y="3292893"/>
            <a:chExt cx="3907123" cy="2990876"/>
          </a:xfrm>
        </p:grpSpPr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3586449" y="3292893"/>
              <a:ext cx="287024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AT" sz="1200" b="1" dirty="0">
                  <a:solidFill>
                    <a:srgbClr val="0000FF"/>
                  </a:solidFill>
                  <a:latin typeface="Monotype Corsiva" pitchFamily="66" charset="0"/>
                </a:rPr>
                <a:t>2</a:t>
              </a:r>
            </a:p>
            <a:p>
              <a:pPr eaLnBrk="1" hangingPunct="1">
                <a:spcBef>
                  <a:spcPct val="50000"/>
                </a:spcBef>
              </a:pPr>
              <a:endParaRPr lang="de-AT" sz="1200" b="1" dirty="0">
                <a:solidFill>
                  <a:srgbClr val="0000FF"/>
                </a:solidFill>
                <a:latin typeface="Monotype Corsiva" pitchFamily="66" charset="0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de-AT" sz="1200" b="1" dirty="0">
                  <a:solidFill>
                    <a:srgbClr val="0000FF"/>
                  </a:solidFill>
                  <a:latin typeface="Monotype Corsiva" pitchFamily="66" charset="0"/>
                </a:rPr>
                <a:t>1</a:t>
              </a:r>
            </a:p>
          </p:txBody>
        </p:sp>
        <p:grpSp>
          <p:nvGrpSpPr>
            <p:cNvPr id="9" name="3 Eintrag Abstimm"/>
            <p:cNvGrpSpPr/>
            <p:nvPr/>
          </p:nvGrpSpPr>
          <p:grpSpPr>
            <a:xfrm>
              <a:off x="1871700" y="4437112"/>
              <a:ext cx="3907123" cy="1846657"/>
              <a:chOff x="1871700" y="4437112"/>
              <a:chExt cx="3907123" cy="1846657"/>
            </a:xfrm>
          </p:grpSpPr>
          <p:pic>
            <p:nvPicPr>
              <p:cNvPr id="2" name="Abstimmungsverzeichnis"/>
              <p:cNvPicPr>
                <a:picLocks noChangeAspect="1"/>
              </p:cNvPicPr>
              <p:nvPr/>
            </p:nvPicPr>
            <p:blipFill rotWithShape="1">
              <a:blip r:embed="rId6"/>
              <a:srcRect b="21658"/>
              <a:stretch/>
            </p:blipFill>
            <p:spPr>
              <a:xfrm>
                <a:off x="1871700" y="4437112"/>
                <a:ext cx="3907123" cy="145077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6" name="Pers_Abstimm"/>
              <p:cNvGrpSpPr/>
              <p:nvPr/>
            </p:nvGrpSpPr>
            <p:grpSpPr>
              <a:xfrm>
                <a:off x="2035395" y="5135904"/>
                <a:ext cx="2483288" cy="721206"/>
                <a:chOff x="4753008" y="5192266"/>
                <a:chExt cx="2483288" cy="721206"/>
              </a:xfrm>
            </p:grpSpPr>
            <p:sp>
              <p:nvSpPr>
                <p:cNvPr id="2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753008" y="5193268"/>
                  <a:ext cx="416979" cy="3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Monotype Corsiva" pitchFamily="66" charset="0"/>
                    </a:rPr>
                    <a:t>1</a:t>
                  </a:r>
                </a:p>
              </p:txBody>
            </p:sp>
            <p:sp>
              <p:nvSpPr>
                <p:cNvPr id="2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755682" y="5391254"/>
                  <a:ext cx="416979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400" b="1" dirty="0">
                      <a:solidFill>
                        <a:srgbClr val="0000FF"/>
                      </a:solidFill>
                      <a:latin typeface="Monotype Corsiva" pitchFamily="66" charset="0"/>
                    </a:rPr>
                    <a:t>2</a:t>
                  </a:r>
                </a:p>
              </p:txBody>
            </p:sp>
            <p:sp>
              <p:nvSpPr>
                <p:cNvPr id="3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051660" y="5192266"/>
                  <a:ext cx="1500074" cy="3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Monotype Corsiva" pitchFamily="66" charset="0"/>
                    </a:rPr>
                    <a:t>Wahl Florentina</a:t>
                  </a:r>
                </a:p>
              </p:txBody>
            </p:sp>
            <p:sp>
              <p:nvSpPr>
                <p:cNvPr id="3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044204" y="5390252"/>
                  <a:ext cx="1436008" cy="5232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400" b="1" dirty="0">
                      <a:solidFill>
                        <a:srgbClr val="0000FF"/>
                      </a:solidFill>
                      <a:latin typeface="Monotype Corsiva" pitchFamily="66" charset="0"/>
                    </a:rPr>
                    <a:t>Kuvert Moritz	</a:t>
                  </a:r>
                </a:p>
              </p:txBody>
            </p:sp>
            <p:sp>
              <p:nvSpPr>
                <p:cNvPr id="3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688698" y="5208573"/>
                  <a:ext cx="547598" cy="3385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600" b="1" dirty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Monotype Corsiva" pitchFamily="66" charset="0"/>
                    </a:rPr>
                    <a:t>1450</a:t>
                  </a:r>
                </a:p>
              </p:txBody>
            </p:sp>
            <p:sp>
              <p:nvSpPr>
                <p:cNvPr id="3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619398" y="5388701"/>
                  <a:ext cx="527931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de-AT" sz="1400" b="1" dirty="0">
                      <a:solidFill>
                        <a:srgbClr val="0000FF"/>
                      </a:solidFill>
                      <a:latin typeface="Monotype Corsiva" pitchFamily="66" charset="0"/>
                    </a:rPr>
                    <a:t>1437</a:t>
                  </a:r>
                </a:p>
              </p:txBody>
            </p:sp>
          </p:grpSp>
          <p:grpSp>
            <p:nvGrpSpPr>
              <p:cNvPr id="3" name="Willi_Wähler_Abstimm"/>
              <p:cNvGrpSpPr/>
              <p:nvPr/>
            </p:nvGrpSpPr>
            <p:grpSpPr>
              <a:xfrm>
                <a:off x="2035394" y="5524610"/>
                <a:ext cx="3743075" cy="345820"/>
                <a:chOff x="4753007" y="5580972"/>
                <a:chExt cx="3743075" cy="345820"/>
              </a:xfrm>
            </p:grpSpPr>
            <p:grpSp>
              <p:nvGrpSpPr>
                <p:cNvPr id="5" name="Willi_Abstimm"/>
                <p:cNvGrpSpPr/>
                <p:nvPr/>
              </p:nvGrpSpPr>
              <p:grpSpPr>
                <a:xfrm>
                  <a:off x="4753007" y="5580972"/>
                  <a:ext cx="2483289" cy="345820"/>
                  <a:chOff x="4753007" y="5580972"/>
                  <a:chExt cx="2483289" cy="345820"/>
                </a:xfrm>
              </p:grpSpPr>
              <p:sp>
                <p:nvSpPr>
                  <p:cNvPr id="26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75357" y="5589240"/>
                    <a:ext cx="1512888" cy="3365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de-AT" sz="1600" b="1" dirty="0">
                      <a:solidFill>
                        <a:srgbClr val="0000FF"/>
                      </a:solidFill>
                      <a:latin typeface="Monotype Corsiva" pitchFamily="66" charset="0"/>
                    </a:endParaRPr>
                  </a:p>
                </p:txBody>
              </p:sp>
              <p:sp>
                <p:nvSpPr>
                  <p:cNvPr id="29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53007" y="5580972"/>
                    <a:ext cx="416979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de-AT" sz="1600" b="1" dirty="0">
                      <a:solidFill>
                        <a:srgbClr val="0000FF"/>
                      </a:solidFill>
                      <a:latin typeface="Monotype Corsiva" pitchFamily="66" charset="0"/>
                    </a:endParaRPr>
                  </a:p>
                </p:txBody>
              </p:sp>
              <p:sp>
                <p:nvSpPr>
                  <p:cNvPr id="34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709524" y="5588238"/>
                    <a:ext cx="526772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de-AT" sz="1600" b="1" dirty="0">
                      <a:solidFill>
                        <a:srgbClr val="0000FF"/>
                      </a:solidFill>
                      <a:latin typeface="Monotype Corsiva" pitchFamily="66" charset="0"/>
                    </a:endParaRPr>
                  </a:p>
                </p:txBody>
              </p:sp>
            </p:grpSp>
            <p:sp>
              <p:nvSpPr>
                <p:cNvPr id="4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7164288" y="5588238"/>
                  <a:ext cx="1331794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de-AT" sz="1400" b="1" dirty="0">
                    <a:solidFill>
                      <a:srgbClr val="0000FF"/>
                    </a:solidFill>
                    <a:latin typeface="Monotype Corsiva" pitchFamily="66" charset="0"/>
                  </a:endParaRPr>
                </a:p>
              </p:txBody>
            </p:sp>
          </p:grpSp>
          <p:sp>
            <p:nvSpPr>
              <p:cNvPr id="37" name="T_3EintragungAbstimm"/>
              <p:cNvSpPr txBox="1"/>
              <p:nvPr/>
            </p:nvSpPr>
            <p:spPr>
              <a:xfrm>
                <a:off x="1923023" y="5883659"/>
                <a:ext cx="38011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4. Eintrag Abstimmungsverzeichnis</a:t>
                </a:r>
              </a:p>
            </p:txBody>
          </p:sp>
        </p:grpSp>
      </p:grpSp>
      <p:grpSp>
        <p:nvGrpSpPr>
          <p:cNvPr id="10" name="4 Ausgabe StiZe"/>
          <p:cNvGrpSpPr/>
          <p:nvPr/>
        </p:nvGrpSpPr>
        <p:grpSpPr>
          <a:xfrm>
            <a:off x="4197819" y="1143586"/>
            <a:ext cx="4967257" cy="3056509"/>
            <a:chOff x="4197819" y="1143586"/>
            <a:chExt cx="4967257" cy="3056509"/>
          </a:xfrm>
        </p:grpSpPr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83991" y="1573091"/>
              <a:ext cx="1857174" cy="2627004"/>
            </a:xfrm>
            <a:prstGeom prst="rect">
              <a:avLst/>
            </a:prstGeom>
          </p:spPr>
        </p:pic>
        <p:pic>
          <p:nvPicPr>
            <p:cNvPr id="56325" name="Picture 5" descr="blaues_Kuvert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50161">
              <a:off x="6243694" y="2333298"/>
              <a:ext cx="1727200" cy="1295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_4AusgabeSti"/>
            <p:cNvSpPr txBox="1"/>
            <p:nvPr/>
          </p:nvSpPr>
          <p:spPr>
            <a:xfrm>
              <a:off x="4197819" y="1143586"/>
              <a:ext cx="49672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3. Ausgabe Befragungsblatt und blaues Kuvert</a:t>
              </a:r>
            </a:p>
          </p:txBody>
        </p:sp>
      </p:grpSp>
      <p:grpSp>
        <p:nvGrpSpPr>
          <p:cNvPr id="11" name="5 Stimmabgabe"/>
          <p:cNvGrpSpPr/>
          <p:nvPr/>
        </p:nvGrpSpPr>
        <p:grpSpPr>
          <a:xfrm>
            <a:off x="6984268" y="4347424"/>
            <a:ext cx="1871090" cy="1803460"/>
            <a:chOff x="6984268" y="4347424"/>
            <a:chExt cx="1871090" cy="1803460"/>
          </a:xfrm>
        </p:grpSpPr>
        <p:pic>
          <p:nvPicPr>
            <p:cNvPr id="56329" name="Einwurf_StiZe" descr="wahlurne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0350" y="4347424"/>
              <a:ext cx="1225550" cy="1403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_5Stimmabgabe"/>
            <p:cNvSpPr txBox="1"/>
            <p:nvPr/>
          </p:nvSpPr>
          <p:spPr>
            <a:xfrm>
              <a:off x="6984268" y="5750774"/>
              <a:ext cx="18710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>
                  <a:solidFill>
                    <a:srgbClr val="FF0000"/>
                  </a:solidFill>
                  <a:latin typeface="Calibri" panose="020F0502020204030204" pitchFamily="34" charset="0"/>
                </a:rPr>
                <a:t>5. Stimmabgabe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78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algn="l" eaLnBrk="1" hangingPunct="1">
              <a:defRPr/>
            </a:pPr>
            <a:r>
              <a:rPr lang="de-AT" sz="3600" dirty="0">
                <a:ea typeface="+mj-ea"/>
              </a:rPr>
              <a:t>Besondere Vorkommnisse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662" y="1503997"/>
            <a:ext cx="8229600" cy="452596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de-AT" b="1" dirty="0"/>
              <a:t>Abstimmung der berechtigten Mitglieder und Vermerk in der Niederschrift (Seite 3, Punkt III) oder im Abstimmungsverzeichnis</a:t>
            </a:r>
          </a:p>
          <a:p>
            <a:pPr lvl="1" eaLnBrk="1" hangingPunct="1">
              <a:lnSpc>
                <a:spcPct val="90000"/>
              </a:lnSpc>
            </a:pPr>
            <a:r>
              <a:rPr lang="de-AT" dirty="0"/>
              <a:t>Zulassung zur Wahl durch Abstimmung in der Wahlbehörde</a:t>
            </a:r>
            <a:r>
              <a:rPr lang="de-AT" sz="1800" dirty="0"/>
              <a:t> (Niederschrift)</a:t>
            </a:r>
          </a:p>
          <a:p>
            <a:pPr lvl="1" eaLnBrk="1" hangingPunct="1">
              <a:lnSpc>
                <a:spcPct val="90000"/>
              </a:lnSpc>
            </a:pPr>
            <a:r>
              <a:rPr lang="de-AT" dirty="0"/>
              <a:t>körper- und/oder sinnesbeeinträchtigte Personen </a:t>
            </a:r>
            <a:r>
              <a:rPr lang="de-AT" sz="1800" dirty="0"/>
              <a:t>Stimmzettelschablone/Begleitperson (Abstimmungsverzeichnis)</a:t>
            </a:r>
          </a:p>
          <a:p>
            <a:pPr lvl="1" eaLnBrk="1" hangingPunct="1">
              <a:lnSpc>
                <a:spcPct val="90000"/>
              </a:lnSpc>
            </a:pPr>
            <a:r>
              <a:rPr lang="de-AT" dirty="0"/>
              <a:t>Fehler beim Ausfüllen des Befragungsblattes</a:t>
            </a:r>
            <a:br>
              <a:rPr lang="de-AT" dirty="0"/>
            </a:br>
            <a:r>
              <a:rPr lang="de-AT" sz="1800" dirty="0"/>
              <a:t>Ausgabe weiterer Befragungsblätter mit Vermerk im Abstimmungsverzeichnis</a:t>
            </a:r>
            <a:br>
              <a:rPr lang="de-AT" sz="1800" dirty="0"/>
            </a:br>
            <a:r>
              <a:rPr lang="de-AT" sz="1800" dirty="0"/>
              <a:t>(</a:t>
            </a:r>
            <a:r>
              <a:rPr lang="de-AT" sz="1400" dirty="0"/>
              <a:t>falsch verwendetes Befragungsblatt wird von stimmberechtigter Person zerrissen und mitgenommen)</a:t>
            </a:r>
            <a:endParaRPr lang="de-DE" sz="1800" dirty="0"/>
          </a:p>
          <a:p>
            <a:pPr lvl="1" eaLnBrk="1" hangingPunct="1">
              <a:lnSpc>
                <a:spcPct val="90000"/>
              </a:lnSpc>
            </a:pPr>
            <a:r>
              <a:rPr lang="de-DE" dirty="0"/>
              <a:t>Klemmbrett</a:t>
            </a:r>
            <a:br>
              <a:rPr lang="de-DE" dirty="0"/>
            </a:br>
            <a:r>
              <a:rPr lang="de-DE" sz="1800" dirty="0"/>
              <a:t>als Hilfestellung für </a:t>
            </a:r>
            <a:r>
              <a:rPr lang="de-DE" sz="1800" dirty="0" err="1"/>
              <a:t>RollstuhlfahrerInnen</a:t>
            </a:r>
            <a:endParaRPr lang="de-DE" sz="180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de-DE" sz="180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de-AT" b="1" dirty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0272" y="3991820"/>
            <a:ext cx="2092325" cy="2852634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9875" y="311576"/>
            <a:ext cx="8604250" cy="830997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AT" dirty="0">
                <a:solidFill>
                  <a:schemeClr val="bg1"/>
                </a:solidFill>
                <a:latin typeface="Arial" charset="0"/>
              </a:rPr>
              <a:t>Besondere Vorkommnisse sind in der Niederschrift zu dokumentieren!</a:t>
            </a:r>
          </a:p>
        </p:txBody>
      </p:sp>
    </p:spTree>
    <p:extLst>
      <p:ext uri="{BB962C8B-B14F-4D97-AF65-F5344CB8AC3E}">
        <p14:creationId xmlns:p14="http://schemas.microsoft.com/office/powerpoint/2010/main" val="238327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 bldLvl="2" autoUpdateAnimBg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773238"/>
            <a:ext cx="7772400" cy="439261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r>
              <a:rPr lang="de-AT" dirty="0"/>
              <a:t>Vermerke in der Stimmliste</a:t>
            </a:r>
          </a:p>
          <a:p>
            <a:pPr lvl="2" eaLnBrk="1" hangingPunct="1"/>
            <a:r>
              <a:rPr lang="de-AT" b="1" dirty="0">
                <a:sym typeface="Wingdings" pitchFamily="2" charset="2"/>
              </a:rPr>
              <a:t>Stimmkarte</a:t>
            </a:r>
            <a:r>
              <a:rPr lang="de-AT" dirty="0">
                <a:sym typeface="Wingdings" pitchFamily="2" charset="2"/>
              </a:rPr>
              <a:t> </a:t>
            </a:r>
            <a:br>
              <a:rPr lang="de-AT" dirty="0">
                <a:sym typeface="Wingdings" pitchFamily="2" charset="2"/>
              </a:rPr>
            </a:br>
            <a:r>
              <a:rPr lang="de-AT" dirty="0">
                <a:sym typeface="Wingdings" pitchFamily="2" charset="2"/>
              </a:rPr>
              <a:t> Abnahme der Stimmkarte sonst keine Stimmabgabe zulässig</a:t>
            </a:r>
          </a:p>
          <a:p>
            <a:pPr lvl="2" eaLnBrk="1" hangingPunct="1"/>
            <a:r>
              <a:rPr lang="de-AT" b="1" dirty="0"/>
              <a:t>Streichung</a:t>
            </a:r>
            <a:br>
              <a:rPr lang="de-AT" b="1" dirty="0"/>
            </a:br>
            <a:r>
              <a:rPr lang="de-AT" dirty="0">
                <a:sym typeface="Wingdings" pitchFamily="2" charset="2"/>
              </a:rPr>
              <a:t> </a:t>
            </a:r>
            <a:r>
              <a:rPr lang="de-AT" u="sng" dirty="0">
                <a:sym typeface="Wingdings" pitchFamily="2" charset="2"/>
              </a:rPr>
              <a:t>nicht</a:t>
            </a:r>
            <a:r>
              <a:rPr lang="de-AT" dirty="0">
                <a:sym typeface="Wingdings" pitchFamily="2" charset="2"/>
              </a:rPr>
              <a:t> zur Wahl zulassen</a:t>
            </a:r>
          </a:p>
          <a:p>
            <a:pPr lvl="2" eaLnBrk="1" hangingPunct="1"/>
            <a:r>
              <a:rPr lang="de-AT" b="1" dirty="0">
                <a:sym typeface="Wingdings" pitchFamily="2" charset="2"/>
              </a:rPr>
              <a:t>Aufnahme</a:t>
            </a:r>
            <a:br>
              <a:rPr lang="de-AT" dirty="0">
                <a:sym typeface="Wingdings" pitchFamily="2" charset="2"/>
              </a:rPr>
            </a:br>
            <a:r>
              <a:rPr lang="de-AT" dirty="0">
                <a:sym typeface="Wingdings" pitchFamily="2" charset="2"/>
              </a:rPr>
              <a:t> zur Wahl zulassen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238125" y="338138"/>
            <a:ext cx="8604250" cy="83099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AT" dirty="0">
                <a:solidFill>
                  <a:schemeClr val="bg1"/>
                </a:solidFill>
                <a:latin typeface="Arial" charset="0"/>
              </a:rPr>
              <a:t>Wenn Vermerk Stimmkarte – keine Stimmabgabe ohne Stimmkarte möglich!!!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bldLvl="2" autoUpdateAnimBg="0"/>
      <p:bldP spid="573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06413"/>
            <a:ext cx="8229600" cy="401637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/>
              <a:t>Stimmkarte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16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AT" b="1" dirty="0">
                <a:sym typeface="Wingdings" pitchFamily="2" charset="2"/>
              </a:rPr>
              <a:t>Stimmkarte</a:t>
            </a:r>
          </a:p>
          <a:p>
            <a:pPr lvl="1" eaLnBrk="1" hangingPunct="1"/>
            <a:r>
              <a:rPr lang="de-AT" sz="2400" dirty="0">
                <a:sym typeface="Wingdings" pitchFamily="2" charset="2"/>
              </a:rPr>
              <a:t>Stimmkarten können zur Stimmabgabe verwendet werden:</a:t>
            </a:r>
          </a:p>
          <a:p>
            <a:pPr lvl="2" eaLnBrk="1" hangingPunct="1"/>
            <a:r>
              <a:rPr lang="de-AT" sz="2000" dirty="0">
                <a:sym typeface="Wingdings" pitchFamily="2" charset="2"/>
              </a:rPr>
              <a:t>in allen Wahllokalen</a:t>
            </a:r>
          </a:p>
          <a:p>
            <a:pPr lvl="2" eaLnBrk="1" hangingPunct="1"/>
            <a:r>
              <a:rPr lang="de-AT" sz="2000" dirty="0">
                <a:sym typeface="Wingdings" pitchFamily="2" charset="2"/>
              </a:rPr>
              <a:t>vor einer besonderen Wahlbehörde (Hausbesuch)</a:t>
            </a:r>
          </a:p>
          <a:p>
            <a:pPr eaLnBrk="1" hangingPunct="1"/>
            <a:r>
              <a:rPr lang="de-AT" b="1" dirty="0"/>
              <a:t>Selbständige Stimmabgabe mit Briefwahl ist nicht möglich</a:t>
            </a:r>
            <a:br>
              <a:rPr lang="de-AT" b="1" dirty="0"/>
            </a:br>
            <a:endParaRPr lang="de-AT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9" name="Picture 9" descr="wahlurne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204" y="1523839"/>
            <a:ext cx="122555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Gruppieren 1"/>
          <p:cNvGrpSpPr>
            <a:grpSpLocks/>
          </p:cNvGrpSpPr>
          <p:nvPr/>
        </p:nvGrpSpPr>
        <p:grpSpPr bwMode="auto">
          <a:xfrm>
            <a:off x="381854" y="1105862"/>
            <a:ext cx="1870021" cy="3853488"/>
            <a:chOff x="381854" y="1106041"/>
            <a:chExt cx="1870021" cy="3853309"/>
          </a:xfrm>
        </p:grpSpPr>
        <p:pic>
          <p:nvPicPr>
            <p:cNvPr id="12302" name="Picture 2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1144563">
              <a:off x="381854" y="1106041"/>
              <a:ext cx="1583088" cy="22391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303" name="Group 17"/>
            <p:cNvGrpSpPr>
              <a:grpSpLocks/>
            </p:cNvGrpSpPr>
            <p:nvPr/>
          </p:nvGrpSpPr>
          <p:grpSpPr bwMode="auto">
            <a:xfrm>
              <a:off x="484684" y="1834282"/>
              <a:ext cx="1767191" cy="3125068"/>
              <a:chOff x="295" y="493"/>
              <a:chExt cx="1364" cy="2438"/>
            </a:xfrm>
          </p:grpSpPr>
          <p:pic>
            <p:nvPicPr>
              <p:cNvPr id="12304" name="Picture 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17266318">
                <a:off x="489" y="661"/>
                <a:ext cx="1293" cy="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6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95" y="981"/>
                <a:ext cx="1364" cy="19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2298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5587" y="1792321"/>
            <a:ext cx="1726533" cy="129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44" name="Rectangle 24"/>
          <p:cNvSpPr>
            <a:spLocks noGrp="1" noChangeArrowheads="1"/>
          </p:cNvSpPr>
          <p:nvPr>
            <p:ph type="title"/>
          </p:nvPr>
        </p:nvSpPr>
        <p:spPr>
          <a:xfrm>
            <a:off x="457200" y="506413"/>
            <a:ext cx="8229600" cy="401637"/>
          </a:xfrm>
        </p:spPr>
        <p:txBody>
          <a:bodyPr/>
          <a:lstStyle/>
          <a:p>
            <a:pPr eaLnBrk="1" hangingPunct="1">
              <a:defRPr/>
            </a:pPr>
            <a:r>
              <a:rPr lang="de-AT" dirty="0" err="1"/>
              <a:t>Stimmkartenwähler:innen</a:t>
            </a:r>
            <a:endParaRPr lang="de-AT" dirty="0"/>
          </a:p>
        </p:txBody>
      </p:sp>
      <p:pic>
        <p:nvPicPr>
          <p:cNvPr id="19" name="Picture 24" descr="Abstimmungsverzeichnis_Seite_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t="13123" b="59279"/>
          <a:stretch>
            <a:fillRect/>
          </a:stretch>
        </p:blipFill>
        <p:spPr bwMode="auto">
          <a:xfrm>
            <a:off x="323441" y="3794766"/>
            <a:ext cx="5184663" cy="244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899505" y="4617132"/>
            <a:ext cx="23034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Stimmzettel Susi	</a:t>
            </a: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431453" y="4617132"/>
            <a:ext cx="4320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245</a:t>
            </a: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3491793" y="4617132"/>
            <a:ext cx="6472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748</a:t>
            </a: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4211874" y="4617132"/>
            <a:ext cx="10081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mit Wahlkarte</a:t>
            </a: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1943712" y="2462100"/>
            <a:ext cx="4680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245</a:t>
            </a:r>
          </a:p>
        </p:txBody>
      </p:sp>
      <p:sp>
        <p:nvSpPr>
          <p:cNvPr id="28" name="Line 17"/>
          <p:cNvSpPr>
            <a:spLocks noChangeShapeType="1"/>
          </p:cNvSpPr>
          <p:nvPr/>
        </p:nvSpPr>
        <p:spPr bwMode="auto">
          <a:xfrm flipV="1">
            <a:off x="971512" y="2739099"/>
            <a:ext cx="1134393" cy="1878032"/>
          </a:xfrm>
          <a:prstGeom prst="line">
            <a:avLst/>
          </a:prstGeom>
          <a:noFill/>
          <a:ln w="508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899505" y="4329100"/>
            <a:ext cx="23034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Wahlwiederholung Manfred	</a:t>
            </a: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431453" y="4329100"/>
            <a:ext cx="4826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244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3564594" y="4329100"/>
            <a:ext cx="6472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AT" sz="1200" b="1" dirty="0">
                <a:solidFill>
                  <a:srgbClr val="0000FF"/>
                </a:solidFill>
                <a:latin typeface="Monotype Corsiva" pitchFamily="66" charset="0"/>
              </a:rPr>
              <a:t>446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-878"/>
          <a:stretch/>
        </p:blipFill>
        <p:spPr>
          <a:xfrm>
            <a:off x="4295699" y="2996952"/>
            <a:ext cx="4848301" cy="2885507"/>
          </a:xfrm>
          <a:prstGeom prst="rect">
            <a:avLst/>
          </a:prstGeom>
        </p:spPr>
      </p:pic>
      <p:pic>
        <p:nvPicPr>
          <p:cNvPr id="30" name="Picture 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144563">
            <a:off x="2840025" y="1089078"/>
            <a:ext cx="1583088" cy="22393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6" grpId="0"/>
      <p:bldP spid="28" grpId="0" animBg="1"/>
      <p:bldP spid="20" grpId="0"/>
      <p:bldP spid="25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23850" y="1600200"/>
            <a:ext cx="8640763" cy="45259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447675" indent="-3619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809625" indent="-3619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>
                <a:latin typeface="Calibri" pitchFamily="34" charset="0"/>
                <a:cs typeface="Calibri" pitchFamily="34" charset="0"/>
              </a:rPr>
              <a:t>Anzahl der abgegebenen blauen Kuverts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>
                <a:latin typeface="Calibri" pitchFamily="34" charset="0"/>
                <a:cs typeface="Calibri" pitchFamily="34" charset="0"/>
              </a:rPr>
              <a:t>Anzahl der im Abstimmungsverzeichnis eingetragenen Personen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>
                <a:latin typeface="Calibri" pitchFamily="34" charset="0"/>
                <a:cs typeface="Calibri" pitchFamily="34" charset="0"/>
              </a:rPr>
              <a:t>Öffnen der blauen Kuverts </a:t>
            </a:r>
            <a:br>
              <a:rPr lang="de-AT" sz="2800" dirty="0">
                <a:latin typeface="Calibri" pitchFamily="34" charset="0"/>
                <a:cs typeface="Calibri" pitchFamily="34" charset="0"/>
              </a:rPr>
            </a:br>
            <a:r>
              <a:rPr lang="de-AT" sz="2800" dirty="0">
                <a:latin typeface="Calibri" pitchFamily="34" charset="0"/>
                <a:cs typeface="Calibri" pitchFamily="34" charset="0"/>
              </a:rPr>
              <a:t>leeres Kuvert = ungültige Stimme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de-AT" sz="2800" dirty="0">
                <a:latin typeface="Calibri" pitchFamily="34" charset="0"/>
                <a:cs typeface="Calibri" pitchFamily="34" charset="0"/>
              </a:rPr>
              <a:t>Ermittlung Befragungsergebnis und ungültige Stimmen</a:t>
            </a:r>
          </a:p>
          <a:p>
            <a:pPr marL="790575" lvl="2" indent="-3429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AT" dirty="0">
                <a:latin typeface="Calibri" pitchFamily="34" charset="0"/>
                <a:cs typeface="Calibri" pitchFamily="34" charset="0"/>
              </a:rPr>
              <a:t>Eintragung in Tabelle I und II</a:t>
            </a:r>
          </a:p>
          <a:p>
            <a:pPr lvl="2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de-AT" dirty="0">
                <a:latin typeface="Calibri" pitchFamily="34" charset="0"/>
                <a:cs typeface="Calibri" pitchFamily="34" charset="0"/>
              </a:rPr>
              <a:t>Telefonische Sofortmeldung </a:t>
            </a:r>
          </a:p>
          <a:p>
            <a:pPr lvl="2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de-AT" dirty="0">
                <a:latin typeface="Calibri" pitchFamily="34" charset="0"/>
                <a:cs typeface="Calibri" pitchFamily="34" charset="0"/>
              </a:rPr>
              <a:t>Bildung Sprengelakt und Übermittlung an Rücknahmeteam</a:t>
            </a:r>
            <a:br>
              <a:rPr lang="de-DE" dirty="0">
                <a:latin typeface="Calibri" pitchFamily="34" charset="0"/>
                <a:cs typeface="Calibri" pitchFamily="34" charset="0"/>
              </a:rPr>
            </a:br>
            <a:endParaRPr lang="de-AT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AT" sz="3600"/>
              <a:t>Ergebnisermittlung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 dirty="0"/>
              <a:t>Verpacken der Stimmzettel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92263"/>
            <a:ext cx="8229600" cy="4789487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57175" indent="-257175" eaLnBrk="1" hangingPunct="1">
              <a:lnSpc>
                <a:spcPct val="90000"/>
              </a:lnSpc>
            </a:pPr>
            <a:r>
              <a:rPr lang="de-AT" dirty="0"/>
              <a:t>Beschriftung der Säcke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de-AT" sz="2400" dirty="0"/>
              <a:t>Befragungsblätter „Ja“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de-AT" sz="2400" dirty="0"/>
              <a:t>Befragungsblätter „Nein“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de-AT" sz="2400" dirty="0"/>
              <a:t>Ungültige Befragungsblätter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de-AT" sz="2400" dirty="0"/>
              <a:t>Nicht ausgegebene Befragungsblätter</a:t>
            </a:r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endParaRPr lang="de-AT" sz="2400" dirty="0"/>
          </a:p>
          <a:p>
            <a:pPr marL="777875" lvl="1" indent="-342900" eaLnBrk="1" hangingPunct="1">
              <a:lnSpc>
                <a:spcPct val="90000"/>
              </a:lnSpc>
              <a:buFont typeface="Arial" charset="0"/>
              <a:buChar char="•"/>
            </a:pPr>
            <a:endParaRPr lang="de-A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algn="l" eaLnBrk="1" hangingPunct="1">
              <a:defRPr/>
            </a:pPr>
            <a:r>
              <a:rPr lang="de-AT" sz="3600" dirty="0">
                <a:ea typeface="+mj-ea"/>
              </a:rPr>
              <a:t>Bildung des Wahlaktes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92263"/>
            <a:ext cx="8229600" cy="4789487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57175" indent="-257175" eaLnBrk="1" hangingPunct="1">
              <a:lnSpc>
                <a:spcPct val="90000"/>
              </a:lnSpc>
            </a:pPr>
            <a:r>
              <a:rPr lang="de-AT" dirty="0">
                <a:ea typeface="Calibri" pitchFamily="34" charset="0"/>
              </a:rPr>
              <a:t>rote Mappe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Niederschrift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Stimmliste (Wählerverzeichnis)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Abstimmungsverzeichnis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Empfangsbestätigung Stimmzettel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Telefonsofortmeldung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Kundmachungen Wahlbehörden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Angelobung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strike="sngStrike" dirty="0">
                <a:ea typeface="Calibri" pitchFamily="34" charset="0"/>
              </a:rPr>
              <a:t>Entgegengenommene Briefwahlunterlagen (Funktion Briefkasten</a:t>
            </a:r>
            <a:r>
              <a:rPr lang="de-AT" sz="2000" dirty="0">
                <a:ea typeface="Calibri" pitchFamily="34" charset="0"/>
              </a:rPr>
              <a:t>)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Abgenommene Stimmkarten 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Anwesenheitsliste</a:t>
            </a:r>
          </a:p>
          <a:p>
            <a:pPr marL="720725" lvl="1" indent="-284163" eaLnBrk="1" hangingPunct="1">
              <a:lnSpc>
                <a:spcPct val="90000"/>
              </a:lnSpc>
            </a:pPr>
            <a:r>
              <a:rPr lang="de-AT" sz="2000" dirty="0">
                <a:ea typeface="Calibri" pitchFamily="34" charset="0"/>
              </a:rPr>
              <a:t>Sonstiges</a:t>
            </a:r>
          </a:p>
        </p:txBody>
      </p:sp>
      <p:pic>
        <p:nvPicPr>
          <p:cNvPr id="3891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888" y="1275624"/>
            <a:ext cx="2371116" cy="316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066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115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de-AT" sz="3600"/>
              <a:t>Bildung des Wahlaktes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AT" dirty="0"/>
              <a:t>Brauner Karton</a:t>
            </a:r>
          </a:p>
          <a:p>
            <a:pPr lvl="1" eaLnBrk="1" hangingPunct="1"/>
            <a:r>
              <a:rPr lang="de-AT" dirty="0"/>
              <a:t>Alle beschrifteten Säcke mit den Befragungsblättern</a:t>
            </a:r>
          </a:p>
          <a:p>
            <a:pPr eaLnBrk="1" hangingPunct="1"/>
            <a:r>
              <a:rPr lang="de-AT" dirty="0"/>
              <a:t>Wahlurnen </a:t>
            </a:r>
            <a:r>
              <a:rPr lang="de-AT" sz="2000" dirty="0"/>
              <a:t>(verbleiben im Befragungslokal)</a:t>
            </a:r>
          </a:p>
          <a:p>
            <a:pPr lvl="1" eaLnBrk="1" hangingPunct="1"/>
            <a:r>
              <a:rPr lang="de-AT" dirty="0"/>
              <a:t>nicht ausgegebene Wahlkuverts und die Kundmachungen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87338" y="5229225"/>
            <a:ext cx="8604250" cy="83099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AT" dirty="0">
                <a:solidFill>
                  <a:schemeClr val="bg1"/>
                </a:solidFill>
                <a:latin typeface="Arial" charset="0"/>
              </a:rPr>
              <a:t>Im Wahllokal dürfen keine (leeren) Befragungsblätter verbleiben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algn="l" eaLnBrk="1" hangingPunct="1">
              <a:defRPr/>
            </a:pPr>
            <a:r>
              <a:rPr lang="de-AT" sz="3600" dirty="0">
                <a:ea typeface="+mj-ea"/>
              </a:rPr>
              <a:t>Rückgabe Wahlakt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1628800"/>
            <a:ext cx="8001000" cy="4114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AT" dirty="0">
                <a:ea typeface="Calibri" pitchFamily="34" charset="0"/>
              </a:rPr>
              <a:t>WahlleiterIn bringt rote Mappe (Wahlakt) und braune Kartons zur Rückgabestelle</a:t>
            </a:r>
          </a:p>
          <a:p>
            <a:pPr eaLnBrk="1" hangingPunct="1"/>
            <a:r>
              <a:rPr lang="de-AT" dirty="0">
                <a:ea typeface="Calibri" pitchFamily="34" charset="0"/>
              </a:rPr>
              <a:t>Kontrolle durch das Rücknahmeteam </a:t>
            </a:r>
          </a:p>
          <a:p>
            <a:pPr lvl="1" eaLnBrk="1" hangingPunct="1"/>
            <a:r>
              <a:rPr lang="de-AT" dirty="0">
                <a:ea typeface="Calibri" pitchFamily="34" charset="0"/>
              </a:rPr>
              <a:t>Sofortmeldung</a:t>
            </a:r>
          </a:p>
          <a:p>
            <a:pPr lvl="1" eaLnBrk="1" hangingPunct="1"/>
            <a:r>
              <a:rPr lang="de-AT" dirty="0">
                <a:ea typeface="Calibri" pitchFamily="34" charset="0"/>
              </a:rPr>
              <a:t>Vollständigkeit </a:t>
            </a:r>
            <a:r>
              <a:rPr lang="de-AT" sz="2000" dirty="0">
                <a:ea typeface="Calibri" pitchFamily="34" charset="0"/>
              </a:rPr>
              <a:t>(Niederschrift, Anwesenheitsliste etc.)</a:t>
            </a:r>
          </a:p>
        </p:txBody>
      </p:sp>
    </p:spTree>
    <p:extLst>
      <p:ext uri="{BB962C8B-B14F-4D97-AF65-F5344CB8AC3E}">
        <p14:creationId xmlns:p14="http://schemas.microsoft.com/office/powerpoint/2010/main" val="237930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uiExpand="1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6100"/>
            <a:ext cx="8229600" cy="361950"/>
          </a:xfrm>
        </p:spPr>
        <p:txBody>
          <a:bodyPr/>
          <a:lstStyle/>
          <a:p>
            <a:pPr eaLnBrk="1" hangingPunct="1">
              <a:defRPr/>
            </a:pPr>
            <a:r>
              <a:rPr lang="de-DE" sz="3600"/>
              <a:t>Informationsquellen</a:t>
            </a:r>
            <a:endParaRPr lang="de-AT" sz="36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8001000" cy="41148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dirty="0"/>
          </a:p>
          <a:p>
            <a:pPr eaLnBrk="1" hangingPunct="1"/>
            <a:r>
              <a:rPr lang="de-DE" dirty="0"/>
              <a:t>Internet </a:t>
            </a:r>
            <a:r>
              <a:rPr lang="de-DE" sz="2000" b="1" dirty="0">
                <a:hlinkClick r:id="rId2"/>
              </a:rPr>
              <a:t>www.graz.at/volksbefragung</a:t>
            </a:r>
            <a:endParaRPr lang="de-DE" sz="20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92375"/>
            <a:ext cx="7772400" cy="1584325"/>
          </a:xfrm>
        </p:spPr>
        <p:txBody>
          <a:bodyPr/>
          <a:lstStyle/>
          <a:p>
            <a:pPr eaLnBrk="1" hangingPunct="1">
              <a:defRPr/>
            </a:pPr>
            <a:r>
              <a:rPr lang="de-AT"/>
              <a:t>Vielen Dank für Ihre Aufmerksamkeit!</a:t>
            </a:r>
            <a:br>
              <a:rPr lang="de-AT"/>
            </a:br>
            <a:endParaRPr lang="de-AT"/>
          </a:p>
        </p:txBody>
      </p:sp>
      <p:pic>
        <p:nvPicPr>
          <p:cNvPr id="26627" name="Picture 6" descr="wahlurneneinwur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2492375"/>
            <a:ext cx="13668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CAM">
  <a:themeElements>
    <a:clrScheme name="CC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C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C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A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A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945</Words>
  <Application>Microsoft Office PowerPoint</Application>
  <PresentationFormat>Bildschirmpräsentation (4:3)</PresentationFormat>
  <Paragraphs>170</Paragraphs>
  <Slides>23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Arial</vt:lpstr>
      <vt:lpstr>Arial Unicode MS</vt:lpstr>
      <vt:lpstr>Calibri</vt:lpstr>
      <vt:lpstr>Monotype Corsiva</vt:lpstr>
      <vt:lpstr>Times New Roman</vt:lpstr>
      <vt:lpstr>Wingdings</vt:lpstr>
      <vt:lpstr>CCAM</vt:lpstr>
      <vt:lpstr>PowerPoint-Präsentation</vt:lpstr>
      <vt:lpstr>Befragungstag</vt:lpstr>
      <vt:lpstr>Rechtliche Grundlagen</vt:lpstr>
      <vt:lpstr>Übersicht Aufgaben</vt:lpstr>
      <vt:lpstr>Stimmberechtigte Personen</vt:lpstr>
      <vt:lpstr>Zu beachten!</vt:lpstr>
      <vt:lpstr>Zu beachten!</vt:lpstr>
      <vt:lpstr>„Who is Who“  im Wahllokal</vt:lpstr>
      <vt:lpstr>„Who is Who“  im Wahllokal</vt:lpstr>
      <vt:lpstr>„Who is Who“  im Wahllokal</vt:lpstr>
      <vt:lpstr>„Who is Who“  im Wahllokal</vt:lpstr>
      <vt:lpstr>Wähler:in im eigenen Sprengel </vt:lpstr>
      <vt:lpstr>Besondere Vorkommnisse</vt:lpstr>
      <vt:lpstr>PowerPoint-Präsentation</vt:lpstr>
      <vt:lpstr>Stimmkarte</vt:lpstr>
      <vt:lpstr>Stimmkartenwähler:innen</vt:lpstr>
      <vt:lpstr>Ergebnisermittlung</vt:lpstr>
      <vt:lpstr>Verpacken der Stimmzettel</vt:lpstr>
      <vt:lpstr>Bildung des Wahlaktes</vt:lpstr>
      <vt:lpstr>Bildung des Wahlaktes</vt:lpstr>
      <vt:lpstr>Rückgabe Wahlakt</vt:lpstr>
      <vt:lpstr>Informationsquellen</vt:lpstr>
      <vt:lpstr>Vielen Dank für Ihre Aufmerksamkeit! </vt:lpstr>
    </vt:vector>
  </TitlesOfParts>
  <Company>Magistrat Graz (Select)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Schulungskonzept</dc:title>
  <dc:creator>p12027</dc:creator>
  <cp:lastModifiedBy>Leupold Martin</cp:lastModifiedBy>
  <cp:revision>237</cp:revision>
  <dcterms:created xsi:type="dcterms:W3CDTF">2007-09-25T19:30:08Z</dcterms:created>
  <dcterms:modified xsi:type="dcterms:W3CDTF">2025-01-24T09:09:17Z</dcterms:modified>
</cp:coreProperties>
</file>